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50" r:id="rId2"/>
    <p:sldMasterId id="2147483669" r:id="rId3"/>
  </p:sldMasterIdLst>
  <p:notesMasterIdLst>
    <p:notesMasterId r:id="rId59"/>
  </p:notesMasterIdLst>
  <p:handoutMasterIdLst>
    <p:handoutMasterId r:id="rId60"/>
  </p:handoutMasterIdLst>
  <p:sldIdLst>
    <p:sldId id="807" r:id="rId4"/>
    <p:sldId id="804" r:id="rId5"/>
    <p:sldId id="268" r:id="rId6"/>
    <p:sldId id="288" r:id="rId7"/>
    <p:sldId id="814" r:id="rId8"/>
    <p:sldId id="289" r:id="rId9"/>
    <p:sldId id="816" r:id="rId10"/>
    <p:sldId id="815" r:id="rId11"/>
    <p:sldId id="387" r:id="rId12"/>
    <p:sldId id="821" r:id="rId13"/>
    <p:sldId id="822" r:id="rId14"/>
    <p:sldId id="808" r:id="rId15"/>
    <p:sldId id="827" r:id="rId16"/>
    <p:sldId id="813" r:id="rId17"/>
    <p:sldId id="810" r:id="rId18"/>
    <p:sldId id="819" r:id="rId19"/>
    <p:sldId id="817" r:id="rId20"/>
    <p:sldId id="316" r:id="rId21"/>
    <p:sldId id="442" r:id="rId22"/>
    <p:sldId id="267" r:id="rId23"/>
    <p:sldId id="828" r:id="rId24"/>
    <p:sldId id="477" r:id="rId25"/>
    <p:sldId id="478" r:id="rId26"/>
    <p:sldId id="257" r:id="rId27"/>
    <p:sldId id="428" r:id="rId28"/>
    <p:sldId id="479" r:id="rId29"/>
    <p:sldId id="480" r:id="rId30"/>
    <p:sldId id="470" r:id="rId31"/>
    <p:sldId id="698" r:id="rId32"/>
    <p:sldId id="475" r:id="rId33"/>
    <p:sldId id="492" r:id="rId34"/>
    <p:sldId id="703" r:id="rId35"/>
    <p:sldId id="699" r:id="rId36"/>
    <p:sldId id="826" r:id="rId37"/>
    <p:sldId id="825" r:id="rId38"/>
    <p:sldId id="823" r:id="rId39"/>
    <p:sldId id="818" r:id="rId40"/>
    <p:sldId id="820" r:id="rId41"/>
    <p:sldId id="824" r:id="rId42"/>
    <p:sldId id="812" r:id="rId43"/>
    <p:sldId id="811" r:id="rId44"/>
    <p:sldId id="809" r:id="rId45"/>
    <p:sldId id="806" r:id="rId46"/>
    <p:sldId id="792" r:id="rId47"/>
    <p:sldId id="802" r:id="rId48"/>
    <p:sldId id="803" r:id="rId49"/>
    <p:sldId id="287" r:id="rId50"/>
    <p:sldId id="282" r:id="rId51"/>
    <p:sldId id="261" r:id="rId52"/>
    <p:sldId id="262" r:id="rId53"/>
    <p:sldId id="263" r:id="rId54"/>
    <p:sldId id="264" r:id="rId55"/>
    <p:sldId id="482" r:id="rId56"/>
    <p:sldId id="265" r:id="rId57"/>
    <p:sldId id="805" r:id="rId58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DBFF"/>
    <a:srgbClr val="EBFAFF"/>
    <a:srgbClr val="FFF0C1"/>
    <a:srgbClr val="FFE07D"/>
    <a:srgbClr val="D6EDBD"/>
    <a:srgbClr val="C09200"/>
    <a:srgbClr val="9797E5"/>
    <a:srgbClr val="BA8CDC"/>
    <a:srgbClr val="F6BB00"/>
    <a:srgbClr val="FFF1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0" autoAdjust="0"/>
    <p:restoredTop sz="94061" autoAdjust="0"/>
  </p:normalViewPr>
  <p:slideViewPr>
    <p:cSldViewPr snapToGrid="0">
      <p:cViewPr varScale="1">
        <p:scale>
          <a:sx n="71" d="100"/>
          <a:sy n="71" d="100"/>
        </p:scale>
        <p:origin x="90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61" Type="http://schemas.openxmlformats.org/officeDocument/2006/relationships/presProps" Target="pres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F11CA21-4390-D007-72A9-B15D5BD1B1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63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13A0C1-62F9-9258-B23F-BACFA4C091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836" y="0"/>
            <a:ext cx="2945659" cy="49863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B19D4-2E71-461F-8ADC-8B93EA924C07}" type="datetimeFigureOut">
              <a:rPr lang="ko-KR" altLang="en-US" smtClean="0"/>
              <a:t>2025-03-19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9D5454-972C-F848-6BC4-FE367FFBAB6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011"/>
            <a:ext cx="2945659" cy="49862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816CCB-7E52-6795-59B0-279F1D37508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836" y="9428011"/>
            <a:ext cx="2945659" cy="49862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F04CF-A6C3-4C14-860F-7DB65EA2EA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788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2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627E7D-4681-403A-98F5-761F5362F2D2}" type="datetimeFigureOut">
              <a:rPr lang="ko-KR" altLang="en-US" smtClean="0"/>
              <a:t>2025-03-19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39838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5"/>
            <a:ext cx="2945659" cy="4980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5"/>
            <a:ext cx="2945659" cy="4980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CD4439-9D67-4D29-AB22-FE3B2600BD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4359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8893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388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6995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323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353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97698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535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3035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1502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2767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009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7047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697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3DF4A-DFA3-0656-CFC2-7603E3CEB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6DDB8B5-BEFF-51E0-31CC-9BA3FC59FC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64B17CC-8AA4-D743-9AA2-B59EDD85D0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9238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ED3D3-2BE1-034B-C1E6-C04F8C38A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BD75B03-B8BC-7A77-7BD7-9D1AD98038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1960FE3-3C9E-4E33-5608-F3377F5F11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527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48291-84A0-0061-1E83-436569991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248DEF-65EC-9987-5C12-0D8EE246D5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5CD3878-A2C4-BCF3-5507-712D2FBFC6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3056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24DAB-EC53-E75A-3A15-6F53AC410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A2359A-CBEF-555F-827E-CD20C8AE9E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A6911E-34FB-8630-79DC-0268A891F3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374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6338A-2919-81EC-BFC2-2DC464E76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05255C3-E089-D785-9D77-F802432BC9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D6031C3-69C3-AFAC-AECB-CC275A6D8A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983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9446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779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333" name="PresentationTitle"/>
          <p:cNvSpPr>
            <a:spLocks noGrp="1" noChangeArrowheads="1"/>
          </p:cNvSpPr>
          <p:nvPr>
            <p:ph type="ctrTitle" sz="quarter"/>
          </p:nvPr>
        </p:nvSpPr>
        <p:spPr>
          <a:xfrm>
            <a:off x="731840" y="2241551"/>
            <a:ext cx="8324850" cy="666750"/>
          </a:xfrm>
          <a:prstGeom prst="rect">
            <a:avLst/>
          </a:prstGeom>
        </p:spPr>
        <p:txBody>
          <a:bodyPr tIns="42351" rIns="84705" bIns="42351"/>
          <a:lstStyle>
            <a:lvl1pPr>
              <a:defRPr sz="2800"/>
            </a:lvl1pPr>
          </a:lstStyle>
          <a:p>
            <a:r>
              <a:rPr lang="en-GB" altLang="ko-KR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6720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245411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CEAC3E-4A69-16CC-1CB8-C79D73D4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628269-3FB4-605D-4262-9E3DA7F7A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27CD62-135A-CA9B-938B-0DE73C5C1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1109-829F-4D37-8386-A34E386EFEC3}" type="datetime1">
              <a:rPr lang="ko-KR" altLang="en-US" smtClean="0"/>
              <a:t>2025-03-19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844EC0-7AD7-EFD7-C744-E0BB3FB50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5BF7BC-5346-F55F-E7B4-1D2C992AC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3FEC6-E27D-405C-9F00-6E071EC13B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396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495300" y="274640"/>
            <a:ext cx="89154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CE1533-93C2-44DE-946E-53C361FF2D18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029129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112F7F-F1A6-6AED-F6B9-6BF51C8F94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5394" y="2667425"/>
            <a:ext cx="7095212" cy="842538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74C2194-7929-7411-D348-0E039D87A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56429D-EEC3-61EE-F7EA-B6C949327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D5D05-E4FF-400A-ADA5-4B69D5249E92}" type="datetimeFigureOut">
              <a:rPr lang="ko-KR" altLang="en-US" smtClean="0"/>
              <a:t>2025-03-19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874B0E-3B8D-5D41-22C9-5C49498F7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5FFA03-62F4-CC3F-E2A2-EE42F15B9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D8DE0-9C93-4391-9F44-F77B9BBBA1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0901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8" indent="0" algn="ctr">
              <a:buNone/>
              <a:defRPr sz="1500"/>
            </a:lvl2pPr>
            <a:lvl3pPr marL="685796" indent="0" algn="ctr">
              <a:buNone/>
              <a:defRPr sz="1350"/>
            </a:lvl3pPr>
            <a:lvl4pPr marL="1028694" indent="0" algn="ctr">
              <a:buNone/>
              <a:defRPr sz="1200"/>
            </a:lvl4pPr>
            <a:lvl5pPr marL="1371592" indent="0" algn="ctr">
              <a:buNone/>
              <a:defRPr sz="1200"/>
            </a:lvl5pPr>
            <a:lvl6pPr marL="1714490" indent="0" algn="ctr">
              <a:buNone/>
              <a:defRPr sz="1200"/>
            </a:lvl6pPr>
            <a:lvl7pPr marL="2057388" indent="0" algn="ctr">
              <a:buNone/>
              <a:defRPr sz="1200"/>
            </a:lvl7pPr>
            <a:lvl8pPr marL="2400286" indent="0" algn="ctr">
              <a:buNone/>
              <a:defRPr sz="1200"/>
            </a:lvl8pPr>
            <a:lvl9pPr marL="2743185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DCCE7-2901-402E-BAB6-E56C292DFB7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0193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9191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차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739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차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B34C97-DD1A-4997-AC9C-EE717AE7F9AA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943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707871" y="1844824"/>
            <a:ext cx="4155304" cy="523220"/>
          </a:xfrm>
          <a:prstGeom prst="rect">
            <a:avLst/>
          </a:prstGeom>
        </p:spPr>
        <p:txBody>
          <a:bodyPr wrap="none" anchor="ctr" anchorCtr="0">
            <a:spAutoFit/>
          </a:bodyPr>
          <a:lstStyle>
            <a:lvl1pPr>
              <a:defRPr sz="28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626973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864771" y="1175845"/>
            <a:ext cx="4155304" cy="523220"/>
          </a:xfrm>
          <a:prstGeom prst="rect">
            <a:avLst/>
          </a:prstGeom>
        </p:spPr>
        <p:txBody>
          <a:bodyPr wrap="none" anchor="ctr" anchorCtr="0">
            <a:spAutoFit/>
          </a:bodyPr>
          <a:lstStyle>
            <a:lvl1pPr>
              <a:defRPr sz="28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757299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39289" y="204029"/>
            <a:ext cx="2738250" cy="369332"/>
          </a:xfrm>
          <a:prstGeom prst="rect">
            <a:avLst/>
          </a:prstGeom>
        </p:spPr>
        <p:txBody>
          <a:bodyPr/>
          <a:lstStyle>
            <a:lvl1pPr algn="r">
              <a:defRPr sz="1800"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FE87CC-5144-41FF-ACA2-A7ED5EFCCD4E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022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458" y="148532"/>
            <a:ext cx="3018775" cy="40011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960309" y="6589068"/>
            <a:ext cx="335348" cy="230832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B8427F-17BE-4C44-9B29-06858B2109A3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49554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696724" y="177656"/>
            <a:ext cx="3018775" cy="400110"/>
          </a:xfrm>
          <a:prstGeom prst="rect">
            <a:avLst/>
          </a:prstGeom>
        </p:spPr>
        <p:txBody>
          <a:bodyPr wrap="none">
            <a:spAutoFit/>
          </a:bodyPr>
          <a:lstStyle>
            <a:lvl1pPr algn="r">
              <a:defRPr sz="2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42EADB-0E7B-4321-80DF-26A7C27B093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55908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F2F3-23EE-4660-B25C-DCF119A8D330}" type="datetime1">
              <a:rPr lang="ko-KR" altLang="en-US" smtClean="0"/>
              <a:t>2025-03-19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F90A6-1693-4927-8A14-8213C2316B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477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액자 11"/>
          <p:cNvSpPr/>
          <p:nvPr userDrawn="1"/>
        </p:nvSpPr>
        <p:spPr>
          <a:xfrm>
            <a:off x="2" y="0"/>
            <a:ext cx="9903599" cy="6858000"/>
          </a:xfrm>
          <a:prstGeom prst="frame">
            <a:avLst>
              <a:gd name="adj1" fmla="val 2917"/>
            </a:avLst>
          </a:prstGeom>
          <a:solidFill>
            <a:srgbClr val="8C8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733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5" r:id="rId2"/>
  </p:sldLayoutIdLst>
  <p:hf hdr="0" ftr="0" dt="0"/>
  <p:txStyles>
    <p:titleStyle>
      <a:lvl1pPr algn="ctr" defTabSz="914377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60309" y="6589068"/>
            <a:ext cx="335348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r">
              <a:defRPr sz="900" b="1" smtClean="0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94B34C97-DD1A-4997-AC9C-EE717AE7F9AA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0" y="692186"/>
            <a:ext cx="9906000" cy="3651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100000">
                <a:srgbClr val="FF0000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endParaRPr lang="ko-KR" altLang="en-US" sz="1800" kern="0" dirty="0">
              <a:solidFill>
                <a:prstClr val="white"/>
              </a:solidFill>
              <a:latin typeface="맑은 고딕"/>
              <a:ea typeface="맑은 고딕" pitchFamily="50" charset="-127"/>
            </a:endParaRPr>
          </a:p>
        </p:txBody>
      </p:sp>
      <p:sp>
        <p:nvSpPr>
          <p:cNvPr id="6" name="제목 개체 틀 5"/>
          <p:cNvSpPr>
            <a:spLocks noGrp="1"/>
          </p:cNvSpPr>
          <p:nvPr>
            <p:ph type="title"/>
          </p:nvPr>
        </p:nvSpPr>
        <p:spPr>
          <a:xfrm>
            <a:off x="43249" y="147148"/>
            <a:ext cx="3018775" cy="400110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marL="0" marR="0" lvl="0" indent="0" algn="l" defTabSz="914377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89945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6" r:id="rId5"/>
    <p:sldLayoutId id="2147483668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lang="ko-KR" altLang="en-US" sz="2000" b="1" i="0" u="none" strike="noStrike" kern="0" cap="none" spc="0" normalizeH="0" baseline="0" noProof="0" dirty="0" smtClean="0">
          <a:ln>
            <a:noFill/>
          </a:ln>
          <a:solidFill>
            <a:schemeClr val="tx1"/>
          </a:solidFill>
          <a:effectLst/>
          <a:uLnTx/>
          <a:uFillTx/>
          <a:latin typeface="맑은 고딕" pitchFamily="50" charset="-127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Calibri" pitchFamily="34" charset="0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Calibri" pitchFamily="34" charset="0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Calibri" pitchFamily="34" charset="0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Calibri" pitchFamily="34" charset="0"/>
          <a:ea typeface="맑은 고딕" pitchFamily="50" charset="-127"/>
        </a:defRPr>
      </a:lvl5pPr>
      <a:lvl6pPr marL="457189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377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566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754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891" indent="-342891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2971" indent="-228594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160" indent="-228594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349" indent="-228594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537" indent="-228594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726" indent="-228594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8914" indent="-228594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103" indent="-228594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4CDDCCE7-2901-402E-BAB6-E56C292DFB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5943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</p:sldLayoutIdLst>
  <p:hf hdr="0" ftr="0" dt="0"/>
  <p:txStyles>
    <p:titleStyle>
      <a:lvl1pPr algn="l" defTabSz="685796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9" indent="-171449" algn="l" defTabSz="685796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514347" indent="-171449" algn="l" defTabSz="68579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857245" indent="-171449" algn="l" defTabSz="68579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200143" indent="-171449" algn="l" defTabSz="68579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1543041" indent="-171449" algn="l" defTabSz="68579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1885939" indent="-171449" algn="l" defTabSz="68579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37" indent="-171449" algn="l" defTabSz="68579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35" indent="-171449" algn="l" defTabSz="68579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33" indent="-171449" algn="l" defTabSz="68579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6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8" algn="l" defTabSz="685796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6" algn="l" defTabSz="685796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4" algn="l" defTabSz="685796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92" algn="l" defTabSz="685796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90" algn="l" defTabSz="685796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88" algn="l" defTabSz="685796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86" algn="l" defTabSz="685796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85" algn="l" defTabSz="685796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5" Type="http://schemas.microsoft.com/office/2007/relationships/hdphoto" Target="../media/hdphoto4.wdp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microsoft.com/office/2007/relationships/hdphoto" Target="../media/hdphoto6.wdp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6" Type="http://schemas.microsoft.com/office/2007/relationships/hdphoto" Target="../media/hdphoto4.wdp"/><Relationship Id="rId5" Type="http://schemas.openxmlformats.org/officeDocument/2006/relationships/image" Target="../media/image21.png"/><Relationship Id="rId4" Type="http://schemas.microsoft.com/office/2007/relationships/hdphoto" Target="../media/hdphoto3.wdp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0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slide" Target="slide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6" Type="http://schemas.openxmlformats.org/officeDocument/2006/relationships/slide" Target="slide2.xml"/><Relationship Id="rId5" Type="http://schemas.openxmlformats.org/officeDocument/2006/relationships/slide" Target="slide2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slide" Target="slide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wmf"/><Relationship Id="rId1" Type="http://schemas.openxmlformats.org/officeDocument/2006/relationships/slideLayout" Target="../slideLayouts/slideLayout10.xml"/><Relationship Id="rId6" Type="http://schemas.openxmlformats.org/officeDocument/2006/relationships/slide" Target="slide2.xml"/><Relationship Id="rId5" Type="http://schemas.openxmlformats.org/officeDocument/2006/relationships/image" Target="../media/image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1.png"/><Relationship Id="rId5" Type="http://schemas.microsoft.com/office/2007/relationships/hdphoto" Target="../media/hdphoto9.wdp"/><Relationship Id="rId4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A830961-5AC6-27C0-4AC6-740EA0BB7D53}"/>
              </a:ext>
            </a:extLst>
          </p:cNvPr>
          <p:cNvSpPr/>
          <p:nvPr/>
        </p:nvSpPr>
        <p:spPr>
          <a:xfrm>
            <a:off x="1241478" y="1905801"/>
            <a:ext cx="7113251" cy="1078365"/>
          </a:xfrm>
          <a:prstGeom prst="rect">
            <a:avLst/>
          </a:prstGeom>
          <a:noFill/>
          <a:ln w="9525"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7B0DB13-9784-21B1-D35E-7EDFD957A69F}"/>
              </a:ext>
            </a:extLst>
          </p:cNvPr>
          <p:cNvSpPr>
            <a:spLocks noGrp="1"/>
          </p:cNvSpPr>
          <p:nvPr>
            <p:ph type="ctrTitle" sz="quarter"/>
          </p:nvPr>
        </p:nvSpPr>
        <p:spPr>
          <a:xfrm>
            <a:off x="1279978" y="1934678"/>
            <a:ext cx="7036430" cy="1010988"/>
          </a:xfrm>
          <a:ln>
            <a:solidFill>
              <a:schemeClr val="tx1"/>
            </a:solidFill>
          </a:ln>
        </p:spPr>
        <p:txBody>
          <a:bodyPr anchor="ctr"/>
          <a:lstStyle/>
          <a:p>
            <a:r>
              <a:rPr lang="en-US" altLang="ko-KR" sz="3600" b="1" spc="0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R&amp;D PJ </a:t>
            </a:r>
            <a:r>
              <a:rPr lang="ko-KR" altLang="en-US" sz="3600" b="1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관리 시스템 </a:t>
            </a:r>
            <a:r>
              <a:rPr lang="en-US" altLang="ko-KR" sz="3600" b="1" spc="0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Overview</a:t>
            </a:r>
            <a:endParaRPr lang="ko-KR" altLang="en-US" sz="48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B8E2CC4E-7ED3-6BB6-D1EF-4B493F0E2FB2}"/>
              </a:ext>
            </a:extLst>
          </p:cNvPr>
          <p:cNvSpPr txBox="1">
            <a:spLocks/>
          </p:cNvSpPr>
          <p:nvPr/>
        </p:nvSpPr>
        <p:spPr>
          <a:xfrm>
            <a:off x="2897114" y="4801869"/>
            <a:ext cx="3801978" cy="415022"/>
          </a:xfrm>
          <a:prstGeom prst="rect">
            <a:avLst/>
          </a:prstGeom>
        </p:spPr>
        <p:txBody>
          <a:bodyPr tIns="42351" rIns="84705" bIns="42351"/>
          <a:lstStyle>
            <a:lvl1pPr algn="ctr" defTabSz="914377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ER&amp;S, Inc.    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  창  범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0718BF9A-D2E2-509A-BD19-6A14B5368E95}"/>
              </a:ext>
            </a:extLst>
          </p:cNvPr>
          <p:cNvSpPr txBox="1">
            <a:spLocks/>
          </p:cNvSpPr>
          <p:nvPr/>
        </p:nvSpPr>
        <p:spPr>
          <a:xfrm>
            <a:off x="3426594" y="3742189"/>
            <a:ext cx="2743199" cy="415022"/>
          </a:xfrm>
          <a:prstGeom prst="rect">
            <a:avLst/>
          </a:prstGeom>
        </p:spPr>
        <p:txBody>
          <a:bodyPr tIns="42351" rIns="84705" bIns="42351"/>
          <a:lstStyle>
            <a:lvl1pPr algn="ctr" defTabSz="914377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83AFB-FB63-E7D8-34CF-5054C5EE203F}"/>
              </a:ext>
            </a:extLst>
          </p:cNvPr>
          <p:cNvSpPr txBox="1"/>
          <p:nvPr/>
        </p:nvSpPr>
        <p:spPr>
          <a:xfrm>
            <a:off x="8001002" y="6355700"/>
            <a:ext cx="16916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cbkim@erns.co.kr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81924067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6A79D-8FF5-7D78-EAFA-8C0885796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32F1088-5439-6F29-C51F-2A6002C76D34}"/>
              </a:ext>
            </a:extLst>
          </p:cNvPr>
          <p:cNvSpPr/>
          <p:nvPr/>
        </p:nvSpPr>
        <p:spPr>
          <a:xfrm>
            <a:off x="6015789" y="1386038"/>
            <a:ext cx="3435809" cy="3782728"/>
          </a:xfrm>
          <a:prstGeom prst="roundRect">
            <a:avLst>
              <a:gd name="adj" fmla="val 7702"/>
            </a:avLst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C280D14-E725-56BD-E2AB-737AC5010E68}"/>
              </a:ext>
            </a:extLst>
          </p:cNvPr>
          <p:cNvSpPr/>
          <p:nvPr/>
        </p:nvSpPr>
        <p:spPr>
          <a:xfrm>
            <a:off x="201042" y="3398619"/>
            <a:ext cx="5602993" cy="17797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ABA660F-3907-118E-06F3-24152B1F09A5}"/>
              </a:ext>
            </a:extLst>
          </p:cNvPr>
          <p:cNvSpPr/>
          <p:nvPr/>
        </p:nvSpPr>
        <p:spPr>
          <a:xfrm>
            <a:off x="201043" y="1549667"/>
            <a:ext cx="5602993" cy="154078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2DE305-CDEF-2E18-767E-C8D6347A8138}"/>
              </a:ext>
            </a:extLst>
          </p:cNvPr>
          <p:cNvSpPr txBox="1"/>
          <p:nvPr/>
        </p:nvSpPr>
        <p:spPr>
          <a:xfrm>
            <a:off x="0" y="216448"/>
            <a:ext cx="3424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latin typeface="+mn-ea"/>
                <a:cs typeface="Pretendard" panose="02000503000000020004" pitchFamily="50" charset="-127"/>
              </a:rPr>
              <a:t>Project Management  </a:t>
            </a:r>
            <a:r>
              <a:rPr kumimoji="1" lang="en-US" altLang="ko-KR" dirty="0">
                <a:cs typeface="Pretendard" panose="02000503000000020004" pitchFamily="50" charset="-127"/>
              </a:rPr>
              <a:t>Time</a:t>
            </a:r>
            <a:endParaRPr kumimoji="1" lang="en-US" altLang="ko-KR" sz="2000" dirty="0">
              <a:cs typeface="Pretendard" panose="0200050300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32D111F-695E-BE80-9E5F-94DBA4D461BC}"/>
              </a:ext>
            </a:extLst>
          </p:cNvPr>
          <p:cNvGrpSpPr/>
          <p:nvPr/>
        </p:nvGrpSpPr>
        <p:grpSpPr>
          <a:xfrm>
            <a:off x="268418" y="1864394"/>
            <a:ext cx="5194729" cy="732385"/>
            <a:chOff x="399238" y="2488588"/>
            <a:chExt cx="6393513" cy="901396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0C48FE3-BEA1-0FB3-FEB0-8CCE9951AD96}"/>
                </a:ext>
              </a:extLst>
            </p:cNvPr>
            <p:cNvGrpSpPr/>
            <p:nvPr/>
          </p:nvGrpSpPr>
          <p:grpSpPr>
            <a:xfrm>
              <a:off x="2858623" y="2584723"/>
              <a:ext cx="3934128" cy="709209"/>
              <a:chOff x="463689" y="2667887"/>
              <a:chExt cx="4633022" cy="835197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7F267346-28CC-3668-4311-E8AB7AF253B0}"/>
                  </a:ext>
                </a:extLst>
              </p:cNvPr>
              <p:cNvGrpSpPr/>
              <p:nvPr/>
            </p:nvGrpSpPr>
            <p:grpSpPr>
              <a:xfrm>
                <a:off x="723927" y="3011807"/>
                <a:ext cx="4016749" cy="91131"/>
                <a:chOff x="5902036" y="1834115"/>
                <a:chExt cx="4016749" cy="91131"/>
              </a:xfrm>
            </p:grpSpPr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9BCEC628-2644-6322-BE7B-2B3DBE5938E5}"/>
                    </a:ext>
                  </a:extLst>
                </p:cNvPr>
                <p:cNvCxnSpPr/>
                <p:nvPr/>
              </p:nvCxnSpPr>
              <p:spPr>
                <a:xfrm>
                  <a:off x="5902036" y="1878676"/>
                  <a:ext cx="4016749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85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1/2 액자 46">
                  <a:extLst>
                    <a:ext uri="{FF2B5EF4-FFF2-40B4-BE49-F238E27FC236}">
                      <a16:creationId xmlns:a16="http://schemas.microsoft.com/office/drawing/2014/main" id="{6DB6F5C5-5571-56FC-24E6-629C1D943149}"/>
                    </a:ext>
                  </a:extLst>
                </p:cNvPr>
                <p:cNvSpPr/>
                <p:nvPr/>
              </p:nvSpPr>
              <p:spPr>
                <a:xfrm rot="8100000">
                  <a:off x="6511508" y="1836121"/>
                  <a:ext cx="89125" cy="89125"/>
                </a:xfrm>
                <a:prstGeom prst="halfFram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48" name="1/2 액자 47">
                  <a:extLst>
                    <a:ext uri="{FF2B5EF4-FFF2-40B4-BE49-F238E27FC236}">
                      <a16:creationId xmlns:a16="http://schemas.microsoft.com/office/drawing/2014/main" id="{C3109309-0F38-BE28-0990-BF09BCB0EBE8}"/>
                    </a:ext>
                  </a:extLst>
                </p:cNvPr>
                <p:cNvSpPr/>
                <p:nvPr/>
              </p:nvSpPr>
              <p:spPr>
                <a:xfrm rot="8100000">
                  <a:off x="7866090" y="1834115"/>
                  <a:ext cx="89125" cy="89125"/>
                </a:xfrm>
                <a:prstGeom prst="halfFram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49" name="1/2 액자 48">
                  <a:extLst>
                    <a:ext uri="{FF2B5EF4-FFF2-40B4-BE49-F238E27FC236}">
                      <a16:creationId xmlns:a16="http://schemas.microsoft.com/office/drawing/2014/main" id="{A2CBCF2B-F04F-A7E2-3640-552C3B2EA1EC}"/>
                    </a:ext>
                  </a:extLst>
                </p:cNvPr>
                <p:cNvSpPr/>
                <p:nvPr/>
              </p:nvSpPr>
              <p:spPr>
                <a:xfrm rot="8100000">
                  <a:off x="9241728" y="1834115"/>
                  <a:ext cx="89125" cy="89125"/>
                </a:xfrm>
                <a:prstGeom prst="halfFram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45E82160-ABF9-882C-6E1E-E62A6E408670}"/>
                  </a:ext>
                </a:extLst>
              </p:cNvPr>
              <p:cNvGrpSpPr/>
              <p:nvPr/>
            </p:nvGrpSpPr>
            <p:grpSpPr>
              <a:xfrm>
                <a:off x="463689" y="2667887"/>
                <a:ext cx="618494" cy="828632"/>
                <a:chOff x="5641798" y="1490195"/>
                <a:chExt cx="618494" cy="828632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E7386176-7FD4-1FCF-D955-55418586CD21}"/>
                    </a:ext>
                  </a:extLst>
                </p:cNvPr>
                <p:cNvSpPr/>
                <p:nvPr/>
              </p:nvSpPr>
              <p:spPr>
                <a:xfrm>
                  <a:off x="5902036" y="1828800"/>
                  <a:ext cx="99753" cy="99753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5F2232DC-D068-3B11-909A-9CBA557727F9}"/>
                    </a:ext>
                  </a:extLst>
                </p:cNvPr>
                <p:cNvSpPr/>
                <p:nvPr/>
              </p:nvSpPr>
              <p:spPr>
                <a:xfrm>
                  <a:off x="5641798" y="1985557"/>
                  <a:ext cx="618494" cy="3332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n-US" altLang="ko-KR" sz="894">
                      <a:solidFill>
                        <a:srgbClr val="079CF5"/>
                      </a:solidFill>
                      <a:latin typeface="+mn-ea"/>
                      <a:cs typeface="Pretendard" panose="02000503000000020004" pitchFamily="50" charset="-127"/>
                    </a:rPr>
                    <a:t>Start</a:t>
                  </a:r>
                  <a:endParaRPr kumimoji="1" lang="en-US" altLang="ko-KR" sz="894" dirty="0">
                    <a:solidFill>
                      <a:srgbClr val="079CF5"/>
                    </a:solidFill>
                    <a:latin typeface="+mn-ea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45" name="Freeform 5">
                  <a:extLst>
                    <a:ext uri="{FF2B5EF4-FFF2-40B4-BE49-F238E27FC236}">
                      <a16:creationId xmlns:a16="http://schemas.microsoft.com/office/drawing/2014/main" id="{CCD23202-B33D-9538-BDC9-E593A4F8877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48161" y="1490195"/>
                  <a:ext cx="207495" cy="264578"/>
                </a:xfrm>
                <a:custGeom>
                  <a:avLst/>
                  <a:gdLst>
                    <a:gd name="T0" fmla="*/ 137 w 275"/>
                    <a:gd name="T1" fmla="*/ 0 h 350"/>
                    <a:gd name="T2" fmla="*/ 40 w 275"/>
                    <a:gd name="T3" fmla="*/ 40 h 350"/>
                    <a:gd name="T4" fmla="*/ 0 w 275"/>
                    <a:gd name="T5" fmla="*/ 138 h 350"/>
                    <a:gd name="T6" fmla="*/ 130 w 275"/>
                    <a:gd name="T7" fmla="*/ 348 h 350"/>
                    <a:gd name="T8" fmla="*/ 137 w 275"/>
                    <a:gd name="T9" fmla="*/ 350 h 350"/>
                    <a:gd name="T10" fmla="*/ 144 w 275"/>
                    <a:gd name="T11" fmla="*/ 348 h 350"/>
                    <a:gd name="T12" fmla="*/ 275 w 275"/>
                    <a:gd name="T13" fmla="*/ 138 h 350"/>
                    <a:gd name="T14" fmla="*/ 234 w 275"/>
                    <a:gd name="T15" fmla="*/ 40 h 350"/>
                    <a:gd name="T16" fmla="*/ 137 w 275"/>
                    <a:gd name="T17" fmla="*/ 0 h 350"/>
                    <a:gd name="T18" fmla="*/ 137 w 275"/>
                    <a:gd name="T19" fmla="*/ 88 h 350"/>
                    <a:gd name="T20" fmla="*/ 165 w 275"/>
                    <a:gd name="T21" fmla="*/ 96 h 350"/>
                    <a:gd name="T22" fmla="*/ 183 w 275"/>
                    <a:gd name="T23" fmla="*/ 118 h 350"/>
                    <a:gd name="T24" fmla="*/ 186 w 275"/>
                    <a:gd name="T25" fmla="*/ 147 h 350"/>
                    <a:gd name="T26" fmla="*/ 172 w 275"/>
                    <a:gd name="T27" fmla="*/ 173 h 350"/>
                    <a:gd name="T28" fmla="*/ 147 w 275"/>
                    <a:gd name="T29" fmla="*/ 187 h 350"/>
                    <a:gd name="T30" fmla="*/ 118 w 275"/>
                    <a:gd name="T31" fmla="*/ 184 h 350"/>
                    <a:gd name="T32" fmla="*/ 95 w 275"/>
                    <a:gd name="T33" fmla="*/ 165 h 350"/>
                    <a:gd name="T34" fmla="*/ 87 w 275"/>
                    <a:gd name="T35" fmla="*/ 138 h 350"/>
                    <a:gd name="T36" fmla="*/ 102 w 275"/>
                    <a:gd name="T37" fmla="*/ 102 h 350"/>
                    <a:gd name="T38" fmla="*/ 137 w 275"/>
                    <a:gd name="T39" fmla="*/ 88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75" h="350">
                      <a:moveTo>
                        <a:pt x="137" y="0"/>
                      </a:moveTo>
                      <a:cubicBezTo>
                        <a:pt x="101" y="0"/>
                        <a:pt x="66" y="15"/>
                        <a:pt x="40" y="40"/>
                      </a:cubicBezTo>
                      <a:cubicBezTo>
                        <a:pt x="14" y="66"/>
                        <a:pt x="0" y="101"/>
                        <a:pt x="0" y="138"/>
                      </a:cubicBezTo>
                      <a:cubicBezTo>
                        <a:pt x="0" y="255"/>
                        <a:pt x="125" y="344"/>
                        <a:pt x="130" y="348"/>
                      </a:cubicBezTo>
                      <a:cubicBezTo>
                        <a:pt x="132" y="349"/>
                        <a:pt x="134" y="350"/>
                        <a:pt x="137" y="350"/>
                      </a:cubicBezTo>
                      <a:cubicBezTo>
                        <a:pt x="140" y="350"/>
                        <a:pt x="142" y="349"/>
                        <a:pt x="144" y="348"/>
                      </a:cubicBezTo>
                      <a:cubicBezTo>
                        <a:pt x="150" y="344"/>
                        <a:pt x="275" y="255"/>
                        <a:pt x="275" y="138"/>
                      </a:cubicBezTo>
                      <a:cubicBezTo>
                        <a:pt x="274" y="101"/>
                        <a:pt x="260" y="66"/>
                        <a:pt x="234" y="40"/>
                      </a:cubicBezTo>
                      <a:cubicBezTo>
                        <a:pt x="208" y="15"/>
                        <a:pt x="173" y="0"/>
                        <a:pt x="137" y="0"/>
                      </a:cubicBezTo>
                      <a:close/>
                      <a:moveTo>
                        <a:pt x="137" y="88"/>
                      </a:moveTo>
                      <a:cubicBezTo>
                        <a:pt x="147" y="88"/>
                        <a:pt x="157" y="90"/>
                        <a:pt x="165" y="96"/>
                      </a:cubicBezTo>
                      <a:cubicBezTo>
                        <a:pt x="173" y="101"/>
                        <a:pt x="179" y="109"/>
                        <a:pt x="183" y="118"/>
                      </a:cubicBezTo>
                      <a:cubicBezTo>
                        <a:pt x="187" y="128"/>
                        <a:pt x="188" y="138"/>
                        <a:pt x="186" y="147"/>
                      </a:cubicBezTo>
                      <a:cubicBezTo>
                        <a:pt x="184" y="157"/>
                        <a:pt x="179" y="166"/>
                        <a:pt x="172" y="173"/>
                      </a:cubicBezTo>
                      <a:cubicBezTo>
                        <a:pt x="165" y="180"/>
                        <a:pt x="156" y="185"/>
                        <a:pt x="147" y="187"/>
                      </a:cubicBezTo>
                      <a:cubicBezTo>
                        <a:pt x="137" y="188"/>
                        <a:pt x="127" y="187"/>
                        <a:pt x="118" y="184"/>
                      </a:cubicBezTo>
                      <a:cubicBezTo>
                        <a:pt x="109" y="180"/>
                        <a:pt x="101" y="174"/>
                        <a:pt x="95" y="165"/>
                      </a:cubicBezTo>
                      <a:cubicBezTo>
                        <a:pt x="90" y="157"/>
                        <a:pt x="87" y="147"/>
                        <a:pt x="87" y="138"/>
                      </a:cubicBezTo>
                      <a:cubicBezTo>
                        <a:pt x="87" y="124"/>
                        <a:pt x="92" y="112"/>
                        <a:pt x="102" y="102"/>
                      </a:cubicBezTo>
                      <a:cubicBezTo>
                        <a:pt x="111" y="93"/>
                        <a:pt x="124" y="88"/>
                        <a:pt x="137" y="88"/>
                      </a:cubicBezTo>
                      <a:close/>
                    </a:path>
                  </a:pathLst>
                </a:custGeom>
                <a:solidFill>
                  <a:srgbClr val="079CF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74295" tIns="37148" rIns="74295" bIns="3714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63">
                    <a:latin typeface="+mn-ea"/>
                  </a:endParaRP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4C579B4B-74F6-47AB-1E90-0CD5E8240A15}"/>
                  </a:ext>
                </a:extLst>
              </p:cNvPr>
              <p:cNvGrpSpPr/>
              <p:nvPr/>
            </p:nvGrpSpPr>
            <p:grpSpPr>
              <a:xfrm>
                <a:off x="4399221" y="2667887"/>
                <a:ext cx="697490" cy="828632"/>
                <a:chOff x="5602302" y="1490195"/>
                <a:chExt cx="697490" cy="828632"/>
              </a:xfrm>
            </p:grpSpPr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81F4D2A5-8C39-D729-E691-0F1C61B93400}"/>
                    </a:ext>
                  </a:extLst>
                </p:cNvPr>
                <p:cNvSpPr/>
                <p:nvPr/>
              </p:nvSpPr>
              <p:spPr>
                <a:xfrm>
                  <a:off x="5902036" y="1828800"/>
                  <a:ext cx="99753" cy="99753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A8C88818-A753-80E8-1287-03103743E877}"/>
                    </a:ext>
                  </a:extLst>
                </p:cNvPr>
                <p:cNvSpPr/>
                <p:nvPr/>
              </p:nvSpPr>
              <p:spPr>
                <a:xfrm>
                  <a:off x="5602302" y="1985557"/>
                  <a:ext cx="697490" cy="3332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n-US" altLang="ko-KR" sz="894">
                      <a:solidFill>
                        <a:srgbClr val="4339D2"/>
                      </a:solidFill>
                      <a:latin typeface="+mn-ea"/>
                      <a:cs typeface="Pretendard" panose="02000503000000020004" pitchFamily="50" charset="-127"/>
                    </a:rPr>
                    <a:t>Finish</a:t>
                  </a:r>
                  <a:endParaRPr kumimoji="1" lang="en-US" altLang="ko-KR" sz="894" dirty="0">
                    <a:solidFill>
                      <a:srgbClr val="4339D2"/>
                    </a:solidFill>
                    <a:latin typeface="+mn-ea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42" name="Freeform 5">
                  <a:extLst>
                    <a:ext uri="{FF2B5EF4-FFF2-40B4-BE49-F238E27FC236}">
                      <a16:creationId xmlns:a16="http://schemas.microsoft.com/office/drawing/2014/main" id="{536C5151-6A18-B5F8-A7A1-A35DEB75C28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48162" y="1490195"/>
                  <a:ext cx="207495" cy="264578"/>
                </a:xfrm>
                <a:custGeom>
                  <a:avLst/>
                  <a:gdLst>
                    <a:gd name="T0" fmla="*/ 137 w 275"/>
                    <a:gd name="T1" fmla="*/ 0 h 350"/>
                    <a:gd name="T2" fmla="*/ 40 w 275"/>
                    <a:gd name="T3" fmla="*/ 40 h 350"/>
                    <a:gd name="T4" fmla="*/ 0 w 275"/>
                    <a:gd name="T5" fmla="*/ 138 h 350"/>
                    <a:gd name="T6" fmla="*/ 130 w 275"/>
                    <a:gd name="T7" fmla="*/ 348 h 350"/>
                    <a:gd name="T8" fmla="*/ 137 w 275"/>
                    <a:gd name="T9" fmla="*/ 350 h 350"/>
                    <a:gd name="T10" fmla="*/ 144 w 275"/>
                    <a:gd name="T11" fmla="*/ 348 h 350"/>
                    <a:gd name="T12" fmla="*/ 275 w 275"/>
                    <a:gd name="T13" fmla="*/ 138 h 350"/>
                    <a:gd name="T14" fmla="*/ 234 w 275"/>
                    <a:gd name="T15" fmla="*/ 40 h 350"/>
                    <a:gd name="T16" fmla="*/ 137 w 275"/>
                    <a:gd name="T17" fmla="*/ 0 h 350"/>
                    <a:gd name="T18" fmla="*/ 137 w 275"/>
                    <a:gd name="T19" fmla="*/ 88 h 350"/>
                    <a:gd name="T20" fmla="*/ 165 w 275"/>
                    <a:gd name="T21" fmla="*/ 96 h 350"/>
                    <a:gd name="T22" fmla="*/ 183 w 275"/>
                    <a:gd name="T23" fmla="*/ 118 h 350"/>
                    <a:gd name="T24" fmla="*/ 186 w 275"/>
                    <a:gd name="T25" fmla="*/ 147 h 350"/>
                    <a:gd name="T26" fmla="*/ 172 w 275"/>
                    <a:gd name="T27" fmla="*/ 173 h 350"/>
                    <a:gd name="T28" fmla="*/ 147 w 275"/>
                    <a:gd name="T29" fmla="*/ 187 h 350"/>
                    <a:gd name="T30" fmla="*/ 118 w 275"/>
                    <a:gd name="T31" fmla="*/ 184 h 350"/>
                    <a:gd name="T32" fmla="*/ 95 w 275"/>
                    <a:gd name="T33" fmla="*/ 165 h 350"/>
                    <a:gd name="T34" fmla="*/ 87 w 275"/>
                    <a:gd name="T35" fmla="*/ 138 h 350"/>
                    <a:gd name="T36" fmla="*/ 102 w 275"/>
                    <a:gd name="T37" fmla="*/ 102 h 350"/>
                    <a:gd name="T38" fmla="*/ 137 w 275"/>
                    <a:gd name="T39" fmla="*/ 88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75" h="350">
                      <a:moveTo>
                        <a:pt x="137" y="0"/>
                      </a:moveTo>
                      <a:cubicBezTo>
                        <a:pt x="101" y="0"/>
                        <a:pt x="66" y="15"/>
                        <a:pt x="40" y="40"/>
                      </a:cubicBezTo>
                      <a:cubicBezTo>
                        <a:pt x="14" y="66"/>
                        <a:pt x="0" y="101"/>
                        <a:pt x="0" y="138"/>
                      </a:cubicBezTo>
                      <a:cubicBezTo>
                        <a:pt x="0" y="255"/>
                        <a:pt x="125" y="344"/>
                        <a:pt x="130" y="348"/>
                      </a:cubicBezTo>
                      <a:cubicBezTo>
                        <a:pt x="132" y="349"/>
                        <a:pt x="134" y="350"/>
                        <a:pt x="137" y="350"/>
                      </a:cubicBezTo>
                      <a:cubicBezTo>
                        <a:pt x="140" y="350"/>
                        <a:pt x="142" y="349"/>
                        <a:pt x="144" y="348"/>
                      </a:cubicBezTo>
                      <a:cubicBezTo>
                        <a:pt x="150" y="344"/>
                        <a:pt x="275" y="255"/>
                        <a:pt x="275" y="138"/>
                      </a:cubicBezTo>
                      <a:cubicBezTo>
                        <a:pt x="274" y="101"/>
                        <a:pt x="260" y="66"/>
                        <a:pt x="234" y="40"/>
                      </a:cubicBezTo>
                      <a:cubicBezTo>
                        <a:pt x="208" y="15"/>
                        <a:pt x="173" y="0"/>
                        <a:pt x="137" y="0"/>
                      </a:cubicBezTo>
                      <a:close/>
                      <a:moveTo>
                        <a:pt x="137" y="88"/>
                      </a:moveTo>
                      <a:cubicBezTo>
                        <a:pt x="147" y="88"/>
                        <a:pt x="157" y="90"/>
                        <a:pt x="165" y="96"/>
                      </a:cubicBezTo>
                      <a:cubicBezTo>
                        <a:pt x="173" y="101"/>
                        <a:pt x="179" y="109"/>
                        <a:pt x="183" y="118"/>
                      </a:cubicBezTo>
                      <a:cubicBezTo>
                        <a:pt x="187" y="128"/>
                        <a:pt x="188" y="138"/>
                        <a:pt x="186" y="147"/>
                      </a:cubicBezTo>
                      <a:cubicBezTo>
                        <a:pt x="184" y="157"/>
                        <a:pt x="179" y="166"/>
                        <a:pt x="172" y="173"/>
                      </a:cubicBezTo>
                      <a:cubicBezTo>
                        <a:pt x="165" y="180"/>
                        <a:pt x="156" y="185"/>
                        <a:pt x="147" y="187"/>
                      </a:cubicBezTo>
                      <a:cubicBezTo>
                        <a:pt x="137" y="188"/>
                        <a:pt x="127" y="187"/>
                        <a:pt x="118" y="184"/>
                      </a:cubicBezTo>
                      <a:cubicBezTo>
                        <a:pt x="109" y="180"/>
                        <a:pt x="101" y="174"/>
                        <a:pt x="95" y="165"/>
                      </a:cubicBezTo>
                      <a:cubicBezTo>
                        <a:pt x="90" y="157"/>
                        <a:pt x="87" y="147"/>
                        <a:pt x="87" y="138"/>
                      </a:cubicBezTo>
                      <a:cubicBezTo>
                        <a:pt x="87" y="124"/>
                        <a:pt x="92" y="112"/>
                        <a:pt x="102" y="102"/>
                      </a:cubicBezTo>
                      <a:cubicBezTo>
                        <a:pt x="111" y="93"/>
                        <a:pt x="124" y="88"/>
                        <a:pt x="137" y="88"/>
                      </a:cubicBezTo>
                      <a:close/>
                    </a:path>
                  </a:pathLst>
                </a:custGeom>
                <a:solidFill>
                  <a:srgbClr val="4339D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74295" tIns="37148" rIns="74295" bIns="3714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63">
                    <a:latin typeface="+mn-ea"/>
                  </a:endParaRPr>
                </a:p>
              </p:txBody>
            </p:sp>
          </p:grp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35850AEE-47B0-7E9E-5A85-048853FD6E63}"/>
                  </a:ext>
                </a:extLst>
              </p:cNvPr>
              <p:cNvGrpSpPr/>
              <p:nvPr/>
            </p:nvGrpSpPr>
            <p:grpSpPr>
              <a:xfrm>
                <a:off x="1700600" y="2674451"/>
                <a:ext cx="736989" cy="828632"/>
                <a:chOff x="5582554" y="1490195"/>
                <a:chExt cx="736989" cy="828632"/>
              </a:xfrm>
            </p:grpSpPr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23374A1-4BC1-A521-4CF1-56D07949606C}"/>
                    </a:ext>
                  </a:extLst>
                </p:cNvPr>
                <p:cNvSpPr/>
                <p:nvPr/>
              </p:nvSpPr>
              <p:spPr>
                <a:xfrm>
                  <a:off x="5902036" y="1828800"/>
                  <a:ext cx="99753" cy="99753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D7082B7E-3A3F-97E9-1500-BBEF14524672}"/>
                    </a:ext>
                  </a:extLst>
                </p:cNvPr>
                <p:cNvSpPr/>
                <p:nvPr/>
              </p:nvSpPr>
              <p:spPr>
                <a:xfrm>
                  <a:off x="5582554" y="1985557"/>
                  <a:ext cx="736989" cy="3332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n-US" altLang="ko-KR" sz="894">
                      <a:solidFill>
                        <a:srgbClr val="5361F5"/>
                      </a:solidFill>
                      <a:latin typeface="+mn-ea"/>
                      <a:cs typeface="Pretendard" panose="02000503000000020004" pitchFamily="50" charset="-127"/>
                    </a:rPr>
                    <a:t>DR #1</a:t>
                  </a:r>
                  <a:endParaRPr kumimoji="1" lang="en-US" altLang="ko-KR" sz="894" dirty="0">
                    <a:solidFill>
                      <a:srgbClr val="5361F5"/>
                    </a:solidFill>
                    <a:latin typeface="+mn-ea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39" name="Freeform 5">
                  <a:extLst>
                    <a:ext uri="{FF2B5EF4-FFF2-40B4-BE49-F238E27FC236}">
                      <a16:creationId xmlns:a16="http://schemas.microsoft.com/office/drawing/2014/main" id="{1F6BEA16-96EA-0881-8CF8-2B2DF7054BA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48162" y="1490195"/>
                  <a:ext cx="207495" cy="264578"/>
                </a:xfrm>
                <a:custGeom>
                  <a:avLst/>
                  <a:gdLst>
                    <a:gd name="T0" fmla="*/ 137 w 275"/>
                    <a:gd name="T1" fmla="*/ 0 h 350"/>
                    <a:gd name="T2" fmla="*/ 40 w 275"/>
                    <a:gd name="T3" fmla="*/ 40 h 350"/>
                    <a:gd name="T4" fmla="*/ 0 w 275"/>
                    <a:gd name="T5" fmla="*/ 138 h 350"/>
                    <a:gd name="T6" fmla="*/ 130 w 275"/>
                    <a:gd name="T7" fmla="*/ 348 h 350"/>
                    <a:gd name="T8" fmla="*/ 137 w 275"/>
                    <a:gd name="T9" fmla="*/ 350 h 350"/>
                    <a:gd name="T10" fmla="*/ 144 w 275"/>
                    <a:gd name="T11" fmla="*/ 348 h 350"/>
                    <a:gd name="T12" fmla="*/ 275 w 275"/>
                    <a:gd name="T13" fmla="*/ 138 h 350"/>
                    <a:gd name="T14" fmla="*/ 234 w 275"/>
                    <a:gd name="T15" fmla="*/ 40 h 350"/>
                    <a:gd name="T16" fmla="*/ 137 w 275"/>
                    <a:gd name="T17" fmla="*/ 0 h 350"/>
                    <a:gd name="T18" fmla="*/ 137 w 275"/>
                    <a:gd name="T19" fmla="*/ 88 h 350"/>
                    <a:gd name="T20" fmla="*/ 165 w 275"/>
                    <a:gd name="T21" fmla="*/ 96 h 350"/>
                    <a:gd name="T22" fmla="*/ 183 w 275"/>
                    <a:gd name="T23" fmla="*/ 118 h 350"/>
                    <a:gd name="T24" fmla="*/ 186 w 275"/>
                    <a:gd name="T25" fmla="*/ 147 h 350"/>
                    <a:gd name="T26" fmla="*/ 172 w 275"/>
                    <a:gd name="T27" fmla="*/ 173 h 350"/>
                    <a:gd name="T28" fmla="*/ 147 w 275"/>
                    <a:gd name="T29" fmla="*/ 187 h 350"/>
                    <a:gd name="T30" fmla="*/ 118 w 275"/>
                    <a:gd name="T31" fmla="*/ 184 h 350"/>
                    <a:gd name="T32" fmla="*/ 95 w 275"/>
                    <a:gd name="T33" fmla="*/ 165 h 350"/>
                    <a:gd name="T34" fmla="*/ 87 w 275"/>
                    <a:gd name="T35" fmla="*/ 138 h 350"/>
                    <a:gd name="T36" fmla="*/ 102 w 275"/>
                    <a:gd name="T37" fmla="*/ 102 h 350"/>
                    <a:gd name="T38" fmla="*/ 137 w 275"/>
                    <a:gd name="T39" fmla="*/ 88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75" h="350">
                      <a:moveTo>
                        <a:pt x="137" y="0"/>
                      </a:moveTo>
                      <a:cubicBezTo>
                        <a:pt x="101" y="0"/>
                        <a:pt x="66" y="15"/>
                        <a:pt x="40" y="40"/>
                      </a:cubicBezTo>
                      <a:cubicBezTo>
                        <a:pt x="14" y="66"/>
                        <a:pt x="0" y="101"/>
                        <a:pt x="0" y="138"/>
                      </a:cubicBezTo>
                      <a:cubicBezTo>
                        <a:pt x="0" y="255"/>
                        <a:pt x="125" y="344"/>
                        <a:pt x="130" y="348"/>
                      </a:cubicBezTo>
                      <a:cubicBezTo>
                        <a:pt x="132" y="349"/>
                        <a:pt x="134" y="350"/>
                        <a:pt x="137" y="350"/>
                      </a:cubicBezTo>
                      <a:cubicBezTo>
                        <a:pt x="140" y="350"/>
                        <a:pt x="142" y="349"/>
                        <a:pt x="144" y="348"/>
                      </a:cubicBezTo>
                      <a:cubicBezTo>
                        <a:pt x="150" y="344"/>
                        <a:pt x="275" y="255"/>
                        <a:pt x="275" y="138"/>
                      </a:cubicBezTo>
                      <a:cubicBezTo>
                        <a:pt x="274" y="101"/>
                        <a:pt x="260" y="66"/>
                        <a:pt x="234" y="40"/>
                      </a:cubicBezTo>
                      <a:cubicBezTo>
                        <a:pt x="208" y="15"/>
                        <a:pt x="173" y="0"/>
                        <a:pt x="137" y="0"/>
                      </a:cubicBezTo>
                      <a:close/>
                      <a:moveTo>
                        <a:pt x="137" y="88"/>
                      </a:moveTo>
                      <a:cubicBezTo>
                        <a:pt x="147" y="88"/>
                        <a:pt x="157" y="90"/>
                        <a:pt x="165" y="96"/>
                      </a:cubicBezTo>
                      <a:cubicBezTo>
                        <a:pt x="173" y="101"/>
                        <a:pt x="179" y="109"/>
                        <a:pt x="183" y="118"/>
                      </a:cubicBezTo>
                      <a:cubicBezTo>
                        <a:pt x="187" y="128"/>
                        <a:pt x="188" y="138"/>
                        <a:pt x="186" y="147"/>
                      </a:cubicBezTo>
                      <a:cubicBezTo>
                        <a:pt x="184" y="157"/>
                        <a:pt x="179" y="166"/>
                        <a:pt x="172" y="173"/>
                      </a:cubicBezTo>
                      <a:cubicBezTo>
                        <a:pt x="165" y="180"/>
                        <a:pt x="156" y="185"/>
                        <a:pt x="147" y="187"/>
                      </a:cubicBezTo>
                      <a:cubicBezTo>
                        <a:pt x="137" y="188"/>
                        <a:pt x="127" y="187"/>
                        <a:pt x="118" y="184"/>
                      </a:cubicBezTo>
                      <a:cubicBezTo>
                        <a:pt x="109" y="180"/>
                        <a:pt x="101" y="174"/>
                        <a:pt x="95" y="165"/>
                      </a:cubicBezTo>
                      <a:cubicBezTo>
                        <a:pt x="90" y="157"/>
                        <a:pt x="87" y="147"/>
                        <a:pt x="87" y="138"/>
                      </a:cubicBezTo>
                      <a:cubicBezTo>
                        <a:pt x="87" y="124"/>
                        <a:pt x="92" y="112"/>
                        <a:pt x="102" y="102"/>
                      </a:cubicBezTo>
                      <a:cubicBezTo>
                        <a:pt x="111" y="93"/>
                        <a:pt x="124" y="88"/>
                        <a:pt x="137" y="88"/>
                      </a:cubicBezTo>
                      <a:close/>
                    </a:path>
                  </a:pathLst>
                </a:custGeom>
                <a:solidFill>
                  <a:srgbClr val="5361F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74295" tIns="37148" rIns="74295" bIns="3714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63">
                    <a:latin typeface="+mn-ea"/>
                  </a:endParaRPr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7CCC79AB-DD25-1CC9-81E8-A908C0157E64}"/>
                  </a:ext>
                </a:extLst>
              </p:cNvPr>
              <p:cNvGrpSpPr/>
              <p:nvPr/>
            </p:nvGrpSpPr>
            <p:grpSpPr>
              <a:xfrm>
                <a:off x="3039233" y="2674451"/>
                <a:ext cx="736989" cy="828633"/>
                <a:chOff x="5582552" y="1490195"/>
                <a:chExt cx="736989" cy="828633"/>
              </a:xfrm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FD6BC01E-53A1-7F9F-0CD2-005E63851CAF}"/>
                    </a:ext>
                  </a:extLst>
                </p:cNvPr>
                <p:cNvSpPr/>
                <p:nvPr/>
              </p:nvSpPr>
              <p:spPr>
                <a:xfrm>
                  <a:off x="5902036" y="1828800"/>
                  <a:ext cx="99753" cy="99753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C1EF3080-7F1E-3755-77BC-EC96424CB7DE}"/>
                    </a:ext>
                  </a:extLst>
                </p:cNvPr>
                <p:cNvSpPr/>
                <p:nvPr/>
              </p:nvSpPr>
              <p:spPr>
                <a:xfrm>
                  <a:off x="5582552" y="1985558"/>
                  <a:ext cx="736989" cy="3332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n-US" altLang="ko-KR" sz="894">
                      <a:solidFill>
                        <a:srgbClr val="2147E0"/>
                      </a:solidFill>
                      <a:latin typeface="+mn-ea"/>
                      <a:cs typeface="Pretendard" panose="02000503000000020004" pitchFamily="50" charset="-127"/>
                    </a:rPr>
                    <a:t>DR #2</a:t>
                  </a:r>
                </a:p>
              </p:txBody>
            </p:sp>
            <p:sp>
              <p:nvSpPr>
                <p:cNvPr id="35" name="Freeform 5">
                  <a:extLst>
                    <a:ext uri="{FF2B5EF4-FFF2-40B4-BE49-F238E27FC236}">
                      <a16:creationId xmlns:a16="http://schemas.microsoft.com/office/drawing/2014/main" id="{2DAEAFF2-B05C-212A-E98A-C1CFB2447F1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48162" y="1490195"/>
                  <a:ext cx="207495" cy="264578"/>
                </a:xfrm>
                <a:custGeom>
                  <a:avLst/>
                  <a:gdLst>
                    <a:gd name="T0" fmla="*/ 137 w 275"/>
                    <a:gd name="T1" fmla="*/ 0 h 350"/>
                    <a:gd name="T2" fmla="*/ 40 w 275"/>
                    <a:gd name="T3" fmla="*/ 40 h 350"/>
                    <a:gd name="T4" fmla="*/ 0 w 275"/>
                    <a:gd name="T5" fmla="*/ 138 h 350"/>
                    <a:gd name="T6" fmla="*/ 130 w 275"/>
                    <a:gd name="T7" fmla="*/ 348 h 350"/>
                    <a:gd name="T8" fmla="*/ 137 w 275"/>
                    <a:gd name="T9" fmla="*/ 350 h 350"/>
                    <a:gd name="T10" fmla="*/ 144 w 275"/>
                    <a:gd name="T11" fmla="*/ 348 h 350"/>
                    <a:gd name="T12" fmla="*/ 275 w 275"/>
                    <a:gd name="T13" fmla="*/ 138 h 350"/>
                    <a:gd name="T14" fmla="*/ 234 w 275"/>
                    <a:gd name="T15" fmla="*/ 40 h 350"/>
                    <a:gd name="T16" fmla="*/ 137 w 275"/>
                    <a:gd name="T17" fmla="*/ 0 h 350"/>
                    <a:gd name="T18" fmla="*/ 137 w 275"/>
                    <a:gd name="T19" fmla="*/ 88 h 350"/>
                    <a:gd name="T20" fmla="*/ 165 w 275"/>
                    <a:gd name="T21" fmla="*/ 96 h 350"/>
                    <a:gd name="T22" fmla="*/ 183 w 275"/>
                    <a:gd name="T23" fmla="*/ 118 h 350"/>
                    <a:gd name="T24" fmla="*/ 186 w 275"/>
                    <a:gd name="T25" fmla="*/ 147 h 350"/>
                    <a:gd name="T26" fmla="*/ 172 w 275"/>
                    <a:gd name="T27" fmla="*/ 173 h 350"/>
                    <a:gd name="T28" fmla="*/ 147 w 275"/>
                    <a:gd name="T29" fmla="*/ 187 h 350"/>
                    <a:gd name="T30" fmla="*/ 118 w 275"/>
                    <a:gd name="T31" fmla="*/ 184 h 350"/>
                    <a:gd name="T32" fmla="*/ 95 w 275"/>
                    <a:gd name="T33" fmla="*/ 165 h 350"/>
                    <a:gd name="T34" fmla="*/ 87 w 275"/>
                    <a:gd name="T35" fmla="*/ 138 h 350"/>
                    <a:gd name="T36" fmla="*/ 102 w 275"/>
                    <a:gd name="T37" fmla="*/ 102 h 350"/>
                    <a:gd name="T38" fmla="*/ 137 w 275"/>
                    <a:gd name="T39" fmla="*/ 88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75" h="350">
                      <a:moveTo>
                        <a:pt x="137" y="0"/>
                      </a:moveTo>
                      <a:cubicBezTo>
                        <a:pt x="101" y="0"/>
                        <a:pt x="66" y="15"/>
                        <a:pt x="40" y="40"/>
                      </a:cubicBezTo>
                      <a:cubicBezTo>
                        <a:pt x="14" y="66"/>
                        <a:pt x="0" y="101"/>
                        <a:pt x="0" y="138"/>
                      </a:cubicBezTo>
                      <a:cubicBezTo>
                        <a:pt x="0" y="255"/>
                        <a:pt x="125" y="344"/>
                        <a:pt x="130" y="348"/>
                      </a:cubicBezTo>
                      <a:cubicBezTo>
                        <a:pt x="132" y="349"/>
                        <a:pt x="134" y="350"/>
                        <a:pt x="137" y="350"/>
                      </a:cubicBezTo>
                      <a:cubicBezTo>
                        <a:pt x="140" y="350"/>
                        <a:pt x="142" y="349"/>
                        <a:pt x="144" y="348"/>
                      </a:cubicBezTo>
                      <a:cubicBezTo>
                        <a:pt x="150" y="344"/>
                        <a:pt x="275" y="255"/>
                        <a:pt x="275" y="138"/>
                      </a:cubicBezTo>
                      <a:cubicBezTo>
                        <a:pt x="274" y="101"/>
                        <a:pt x="260" y="66"/>
                        <a:pt x="234" y="40"/>
                      </a:cubicBezTo>
                      <a:cubicBezTo>
                        <a:pt x="208" y="15"/>
                        <a:pt x="173" y="0"/>
                        <a:pt x="137" y="0"/>
                      </a:cubicBezTo>
                      <a:close/>
                      <a:moveTo>
                        <a:pt x="137" y="88"/>
                      </a:moveTo>
                      <a:cubicBezTo>
                        <a:pt x="147" y="88"/>
                        <a:pt x="157" y="90"/>
                        <a:pt x="165" y="96"/>
                      </a:cubicBezTo>
                      <a:cubicBezTo>
                        <a:pt x="173" y="101"/>
                        <a:pt x="179" y="109"/>
                        <a:pt x="183" y="118"/>
                      </a:cubicBezTo>
                      <a:cubicBezTo>
                        <a:pt x="187" y="128"/>
                        <a:pt x="188" y="138"/>
                        <a:pt x="186" y="147"/>
                      </a:cubicBezTo>
                      <a:cubicBezTo>
                        <a:pt x="184" y="157"/>
                        <a:pt x="179" y="166"/>
                        <a:pt x="172" y="173"/>
                      </a:cubicBezTo>
                      <a:cubicBezTo>
                        <a:pt x="165" y="180"/>
                        <a:pt x="156" y="185"/>
                        <a:pt x="147" y="187"/>
                      </a:cubicBezTo>
                      <a:cubicBezTo>
                        <a:pt x="137" y="188"/>
                        <a:pt x="127" y="187"/>
                        <a:pt x="118" y="184"/>
                      </a:cubicBezTo>
                      <a:cubicBezTo>
                        <a:pt x="109" y="180"/>
                        <a:pt x="101" y="174"/>
                        <a:pt x="95" y="165"/>
                      </a:cubicBezTo>
                      <a:cubicBezTo>
                        <a:pt x="90" y="157"/>
                        <a:pt x="87" y="147"/>
                        <a:pt x="87" y="138"/>
                      </a:cubicBezTo>
                      <a:cubicBezTo>
                        <a:pt x="87" y="124"/>
                        <a:pt x="92" y="112"/>
                        <a:pt x="102" y="102"/>
                      </a:cubicBezTo>
                      <a:cubicBezTo>
                        <a:pt x="111" y="93"/>
                        <a:pt x="124" y="88"/>
                        <a:pt x="137" y="88"/>
                      </a:cubicBezTo>
                      <a:close/>
                    </a:path>
                  </a:pathLst>
                </a:custGeom>
                <a:solidFill>
                  <a:srgbClr val="2147E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74295" tIns="37148" rIns="74295" bIns="3714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63">
                    <a:latin typeface="+mn-ea"/>
                  </a:endParaRPr>
                </a:p>
              </p:txBody>
            </p:sp>
          </p:grp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3E0FC27-43D5-73C7-E169-9D99C8435B32}"/>
                </a:ext>
              </a:extLst>
            </p:cNvPr>
            <p:cNvGrpSpPr/>
            <p:nvPr/>
          </p:nvGrpSpPr>
          <p:grpSpPr>
            <a:xfrm>
              <a:off x="399238" y="2488588"/>
              <a:ext cx="1438524" cy="901396"/>
              <a:chOff x="502255" y="2178066"/>
              <a:chExt cx="1438524" cy="901396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4061C06-3062-44D8-CBAE-53D19BD2DA89}"/>
                  </a:ext>
                </a:extLst>
              </p:cNvPr>
              <p:cNvSpPr/>
              <p:nvPr/>
            </p:nvSpPr>
            <p:spPr>
              <a:xfrm>
                <a:off x="502255" y="2719600"/>
                <a:ext cx="1145797" cy="3598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3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Due Date</a:t>
                </a:r>
                <a:endParaRPr kumimoji="1" lang="en-US" altLang="ko-KR" sz="1300" b="1" dirty="0">
                  <a:solidFill>
                    <a:srgbClr val="0E9695"/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26A0E90E-B476-64FE-2E7B-E90E275673A5}"/>
                  </a:ext>
                </a:extLst>
              </p:cNvPr>
              <p:cNvGrpSpPr/>
              <p:nvPr/>
            </p:nvGrpSpPr>
            <p:grpSpPr>
              <a:xfrm>
                <a:off x="513090" y="2178066"/>
                <a:ext cx="1427689" cy="421416"/>
                <a:chOff x="513090" y="2178066"/>
                <a:chExt cx="1427689" cy="421416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92CF3700-7B66-1EED-A4C9-1339CAFD357B}"/>
                    </a:ext>
                  </a:extLst>
                </p:cNvPr>
                <p:cNvSpPr/>
                <p:nvPr/>
              </p:nvSpPr>
              <p:spPr>
                <a:xfrm>
                  <a:off x="590550" y="2386588"/>
                  <a:ext cx="1219200" cy="93687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87AFC926-721A-6BA0-16AE-71A388DB0C36}"/>
                    </a:ext>
                  </a:extLst>
                </p:cNvPr>
                <p:cNvSpPr/>
                <p:nvPr/>
              </p:nvSpPr>
              <p:spPr>
                <a:xfrm>
                  <a:off x="513090" y="2178066"/>
                  <a:ext cx="1427689" cy="4214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n-US" altLang="ko-KR" sz="1625" b="1">
                      <a:solidFill>
                        <a:srgbClr val="042F7B"/>
                      </a:solidFill>
                      <a:latin typeface="+mn-ea"/>
                      <a:cs typeface="Pretendard" panose="02000503000000020004" pitchFamily="50" charset="-127"/>
                    </a:rPr>
                    <a:t>Milestone</a:t>
                  </a:r>
                  <a:endParaRPr kumimoji="1" lang="en-US" altLang="ko-KR" sz="1625" b="1" dirty="0">
                    <a:solidFill>
                      <a:srgbClr val="042F7B"/>
                    </a:solidFill>
                    <a:latin typeface="+mn-ea"/>
                    <a:cs typeface="Pretendard" panose="02000503000000020004" pitchFamily="50" charset="-127"/>
                  </a:endParaRPr>
                </a:p>
              </p:txBody>
            </p:sp>
          </p:grpSp>
        </p:grp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CACF602-50C2-1B24-D244-FF40E79B17AD}"/>
              </a:ext>
            </a:extLst>
          </p:cNvPr>
          <p:cNvGrpSpPr/>
          <p:nvPr/>
        </p:nvGrpSpPr>
        <p:grpSpPr>
          <a:xfrm>
            <a:off x="6306077" y="1894950"/>
            <a:ext cx="2822019" cy="2754408"/>
            <a:chOff x="6163654" y="4899728"/>
            <a:chExt cx="3473255" cy="3390041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F0B1C29-52F1-FE4D-0135-37BCCA3E7518}"/>
                </a:ext>
              </a:extLst>
            </p:cNvPr>
            <p:cNvSpPr/>
            <p:nvPr/>
          </p:nvSpPr>
          <p:spPr>
            <a:xfrm>
              <a:off x="6163654" y="4899728"/>
              <a:ext cx="1618196" cy="4214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625" b="1">
                  <a:latin typeface="+mn-ea"/>
                  <a:cs typeface="Pretendard" panose="02000503000000020004" pitchFamily="50" charset="-127"/>
                </a:rPr>
                <a:t>Application</a:t>
              </a:r>
              <a:endParaRPr kumimoji="1" lang="en-US" altLang="ko-KR" sz="1625" dirty="0">
                <a:latin typeface="+mn-ea"/>
                <a:cs typeface="Pretendard" panose="02000503000000020004" pitchFamily="50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D2428AF-C2F8-25E8-9BE9-F9A678C069E9}"/>
                </a:ext>
              </a:extLst>
            </p:cNvPr>
            <p:cNvSpPr/>
            <p:nvPr/>
          </p:nvSpPr>
          <p:spPr>
            <a:xfrm>
              <a:off x="6190284" y="5299838"/>
              <a:ext cx="3446625" cy="29899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32172" indent="-232172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en-US" altLang="ko-KR" sz="1300" dirty="0">
                  <a:latin typeface="+mn-ea"/>
                  <a:cs typeface="Pretendard" panose="02000503000000020004" pitchFamily="50" charset="-127"/>
                </a:rPr>
                <a:t>Milestone / Activity / Task </a:t>
              </a:r>
            </a:p>
            <a:p>
              <a:pPr marL="232172" indent="-232172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en-US" altLang="ko-KR" sz="1300" dirty="0">
                  <a:latin typeface="+mn-ea"/>
                  <a:cs typeface="Pretendard" panose="02000503000000020004" pitchFamily="50" charset="-127"/>
                </a:rPr>
                <a:t>Milestone+Task</a:t>
              </a:r>
            </a:p>
            <a:p>
              <a:pPr marL="232172" indent="-232172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en-US" altLang="ko-KR" sz="1300" dirty="0">
                  <a:latin typeface="+mn-ea"/>
                  <a:cs typeface="Pretendard" panose="02000503000000020004" pitchFamily="50" charset="-127"/>
                </a:rPr>
                <a:t>Activity+Task</a:t>
              </a:r>
            </a:p>
            <a:p>
              <a:pPr marL="232172" indent="-232172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en-US" altLang="ko-KR" sz="1300" dirty="0">
                  <a:latin typeface="+mn-ea"/>
                  <a:cs typeface="Pretendard" panose="02000503000000020004" pitchFamily="50" charset="-127"/>
                </a:rPr>
                <a:t>Milestone + Activity + Task</a:t>
              </a:r>
            </a:p>
            <a:p>
              <a:pPr marL="232172" indent="-232172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en-US" altLang="ko-KR" sz="1300" dirty="0">
                  <a:latin typeface="+mn-ea"/>
                  <a:cs typeface="Pretendard" panose="02000503000000020004" pitchFamily="50" charset="-127"/>
                </a:rPr>
                <a:t>Milestone+Sub-Milestone+Task</a:t>
              </a:r>
            </a:p>
            <a:p>
              <a:pPr marL="232172" indent="-232172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en-US" altLang="ko-KR" sz="1300" dirty="0">
                  <a:latin typeface="+mn-ea"/>
                  <a:cs typeface="Pretendard" panose="02000503000000020004" pitchFamily="50" charset="-127"/>
                </a:rPr>
                <a:t>Etc.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24BD2EF-1DA0-E449-6BE4-253FC3C8C11B}"/>
              </a:ext>
            </a:extLst>
          </p:cNvPr>
          <p:cNvGrpSpPr/>
          <p:nvPr/>
        </p:nvGrpSpPr>
        <p:grpSpPr>
          <a:xfrm>
            <a:off x="298313" y="3679580"/>
            <a:ext cx="1853693" cy="1155658"/>
            <a:chOff x="502709" y="4162498"/>
            <a:chExt cx="2281468" cy="1422349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31097A30-822D-FFC8-DE24-577689AC2242}"/>
                </a:ext>
              </a:extLst>
            </p:cNvPr>
            <p:cNvGrpSpPr/>
            <p:nvPr/>
          </p:nvGrpSpPr>
          <p:grpSpPr>
            <a:xfrm>
              <a:off x="513954" y="4162498"/>
              <a:ext cx="1146665" cy="421416"/>
              <a:chOff x="513090" y="2178066"/>
              <a:chExt cx="1146665" cy="421416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C435CC02-0B30-4A0E-2F2E-C05762ED7A98}"/>
                  </a:ext>
                </a:extLst>
              </p:cNvPr>
              <p:cNvSpPr/>
              <p:nvPr/>
            </p:nvSpPr>
            <p:spPr>
              <a:xfrm>
                <a:off x="590550" y="2386588"/>
                <a:ext cx="929467" cy="112625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3A5B5140-D328-CF0A-02BB-5EF559ECCFCE}"/>
                  </a:ext>
                </a:extLst>
              </p:cNvPr>
              <p:cNvSpPr/>
              <p:nvPr/>
            </p:nvSpPr>
            <p:spPr>
              <a:xfrm>
                <a:off x="513090" y="2178066"/>
                <a:ext cx="1146665" cy="421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625" b="1">
                    <a:solidFill>
                      <a:srgbClr val="042F7B"/>
                    </a:solidFill>
                    <a:latin typeface="+mn-ea"/>
                    <a:cs typeface="Pretendard" panose="02000503000000020004" pitchFamily="50" charset="-127"/>
                  </a:rPr>
                  <a:t>Activity</a:t>
                </a: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CCFB1E29-3BD0-2388-F945-D0FA571CC51B}"/>
                </a:ext>
              </a:extLst>
            </p:cNvPr>
            <p:cNvGrpSpPr/>
            <p:nvPr/>
          </p:nvGrpSpPr>
          <p:grpSpPr>
            <a:xfrm>
              <a:off x="502709" y="4717486"/>
              <a:ext cx="2281468" cy="359863"/>
              <a:chOff x="502709" y="4717486"/>
              <a:chExt cx="2281468" cy="359863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2F51F603-C2B8-17FF-35F2-F2DB7666240F}"/>
                  </a:ext>
                </a:extLst>
              </p:cNvPr>
              <p:cNvSpPr/>
              <p:nvPr/>
            </p:nvSpPr>
            <p:spPr>
              <a:xfrm>
                <a:off x="502709" y="4717486"/>
                <a:ext cx="1180205" cy="3598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3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Bar/Gantt</a:t>
                </a:r>
                <a:endParaRPr kumimoji="1" lang="en-US" altLang="ko-KR" sz="13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31340FFD-24A0-6083-7B6B-EC1947796DFB}"/>
                  </a:ext>
                </a:extLst>
              </p:cNvPr>
              <p:cNvSpPr/>
              <p:nvPr/>
            </p:nvSpPr>
            <p:spPr>
              <a:xfrm>
                <a:off x="1580377" y="4717486"/>
                <a:ext cx="1203800" cy="3598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3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From ~ To</a:t>
                </a:r>
                <a:endParaRPr kumimoji="1"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1CB1A2D3-E961-423A-0719-882F31CF4F0B}"/>
                </a:ext>
              </a:extLst>
            </p:cNvPr>
            <p:cNvGrpSpPr/>
            <p:nvPr/>
          </p:nvGrpSpPr>
          <p:grpSpPr>
            <a:xfrm>
              <a:off x="502709" y="5224984"/>
              <a:ext cx="1804100" cy="359863"/>
              <a:chOff x="502709" y="4792897"/>
              <a:chExt cx="1804100" cy="359863"/>
            </a:xfrm>
          </p:grpSpPr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B6A7F0F5-6C8B-FFC2-259B-766E846015CA}"/>
                  </a:ext>
                </a:extLst>
              </p:cNvPr>
              <p:cNvSpPr/>
              <p:nvPr/>
            </p:nvSpPr>
            <p:spPr>
              <a:xfrm>
                <a:off x="502709" y="4792897"/>
                <a:ext cx="647909" cy="3598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3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Task</a:t>
                </a: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5158FA53-0139-7368-AFB4-16058880A82B}"/>
                  </a:ext>
                </a:extLst>
              </p:cNvPr>
              <p:cNvSpPr/>
              <p:nvPr/>
            </p:nvSpPr>
            <p:spPr>
              <a:xfrm>
                <a:off x="1580377" y="4792897"/>
                <a:ext cx="726432" cy="3598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3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Done</a:t>
                </a:r>
                <a:endParaRPr kumimoji="1"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3E2EB8F-F4BE-EF8F-AE62-59FE39636F28}"/>
              </a:ext>
            </a:extLst>
          </p:cNvPr>
          <p:cNvGrpSpPr/>
          <p:nvPr/>
        </p:nvGrpSpPr>
        <p:grpSpPr>
          <a:xfrm>
            <a:off x="2179131" y="3546646"/>
            <a:ext cx="3383600" cy="1404217"/>
            <a:chOff x="2684139" y="4281835"/>
            <a:chExt cx="4164431" cy="1728267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417EC9B-F58F-1F4B-95C2-D75FCDDE36C1}"/>
                </a:ext>
              </a:extLst>
            </p:cNvPr>
            <p:cNvSpPr/>
            <p:nvPr/>
          </p:nvSpPr>
          <p:spPr>
            <a:xfrm>
              <a:off x="2684139" y="4281835"/>
              <a:ext cx="4164431" cy="17282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>
                <a:latin typeface="+mn-ea"/>
              </a:endParaRPr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7C48D1ED-1B87-A1F5-E762-818769ECE950}"/>
                </a:ext>
              </a:extLst>
            </p:cNvPr>
            <p:cNvGrpSpPr/>
            <p:nvPr/>
          </p:nvGrpSpPr>
          <p:grpSpPr>
            <a:xfrm>
              <a:off x="2876299" y="4817276"/>
              <a:ext cx="3587008" cy="985236"/>
              <a:chOff x="8887225" y="2514504"/>
              <a:chExt cx="3587008" cy="985236"/>
            </a:xfrm>
          </p:grpSpPr>
          <p:sp>
            <p:nvSpPr>
              <p:cNvPr id="72" name="모서리가 둥근 직사각형 71">
                <a:extLst>
                  <a:ext uri="{FF2B5EF4-FFF2-40B4-BE49-F238E27FC236}">
                    <a16:creationId xmlns:a16="http://schemas.microsoft.com/office/drawing/2014/main" id="{1B860286-1CEA-D51F-BBED-85CB2FB9A7EA}"/>
                  </a:ext>
                </a:extLst>
              </p:cNvPr>
              <p:cNvSpPr/>
              <p:nvPr/>
            </p:nvSpPr>
            <p:spPr>
              <a:xfrm>
                <a:off x="8903554" y="2703337"/>
                <a:ext cx="923278" cy="73419"/>
              </a:xfrm>
              <a:prstGeom prst="roundRect">
                <a:avLst>
                  <a:gd name="adj" fmla="val 50000"/>
                </a:avLst>
              </a:prstGeom>
              <a:solidFill>
                <a:srgbClr val="079C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73" name="모서리가 둥근 직사각형 72">
                <a:extLst>
                  <a:ext uri="{FF2B5EF4-FFF2-40B4-BE49-F238E27FC236}">
                    <a16:creationId xmlns:a16="http://schemas.microsoft.com/office/drawing/2014/main" id="{2D655732-3837-529C-5C79-E67E56FADE32}"/>
                  </a:ext>
                </a:extLst>
              </p:cNvPr>
              <p:cNvSpPr/>
              <p:nvPr/>
            </p:nvSpPr>
            <p:spPr>
              <a:xfrm>
                <a:off x="8887225" y="2514504"/>
                <a:ext cx="1738391" cy="73419"/>
              </a:xfrm>
              <a:prstGeom prst="roundRect">
                <a:avLst>
                  <a:gd name="adj" fmla="val 50000"/>
                </a:avLst>
              </a:prstGeom>
              <a:solidFill>
                <a:srgbClr val="5361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74" name="모서리가 둥근 직사각형 73">
                <a:extLst>
                  <a:ext uri="{FF2B5EF4-FFF2-40B4-BE49-F238E27FC236}">
                    <a16:creationId xmlns:a16="http://schemas.microsoft.com/office/drawing/2014/main" id="{827D7785-A725-5723-1FB8-7635E9D909C1}"/>
                  </a:ext>
                </a:extLst>
              </p:cNvPr>
              <p:cNvSpPr/>
              <p:nvPr/>
            </p:nvSpPr>
            <p:spPr>
              <a:xfrm>
                <a:off x="8900087" y="2825900"/>
                <a:ext cx="923278" cy="73419"/>
              </a:xfrm>
              <a:prstGeom prst="roundRect">
                <a:avLst>
                  <a:gd name="adj" fmla="val 50000"/>
                </a:avLst>
              </a:prstGeom>
              <a:solidFill>
                <a:srgbClr val="079C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75" name="모서리가 둥근 직사각형 74">
                <a:extLst>
                  <a:ext uri="{FF2B5EF4-FFF2-40B4-BE49-F238E27FC236}">
                    <a16:creationId xmlns:a16="http://schemas.microsoft.com/office/drawing/2014/main" id="{7EBB6BFA-9A95-AA96-3E5B-C5A4C7C623D4}"/>
                  </a:ext>
                </a:extLst>
              </p:cNvPr>
              <p:cNvSpPr/>
              <p:nvPr/>
            </p:nvSpPr>
            <p:spPr>
              <a:xfrm>
                <a:off x="10741588" y="3049463"/>
                <a:ext cx="1732645" cy="73419"/>
              </a:xfrm>
              <a:prstGeom prst="roundRect">
                <a:avLst>
                  <a:gd name="adj" fmla="val 50000"/>
                </a:avLst>
              </a:prstGeom>
              <a:solidFill>
                <a:srgbClr val="2147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4" name="모서리가 둥근 직사각형 71">
                <a:extLst>
                  <a:ext uri="{FF2B5EF4-FFF2-40B4-BE49-F238E27FC236}">
                    <a16:creationId xmlns:a16="http://schemas.microsoft.com/office/drawing/2014/main" id="{3AAC5E8A-9E46-9D11-A132-778A03F85A34}"/>
                  </a:ext>
                </a:extLst>
              </p:cNvPr>
              <p:cNvSpPr/>
              <p:nvPr/>
            </p:nvSpPr>
            <p:spPr>
              <a:xfrm>
                <a:off x="8897787" y="2940948"/>
                <a:ext cx="923278" cy="73419"/>
              </a:xfrm>
              <a:prstGeom prst="roundRect">
                <a:avLst>
                  <a:gd name="adj" fmla="val 50000"/>
                </a:avLst>
              </a:prstGeom>
              <a:solidFill>
                <a:srgbClr val="079C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6" name="모서리가 둥근 직사각형 71">
                <a:extLst>
                  <a:ext uri="{FF2B5EF4-FFF2-40B4-BE49-F238E27FC236}">
                    <a16:creationId xmlns:a16="http://schemas.microsoft.com/office/drawing/2014/main" id="{061099CA-5196-6944-C923-3A8D6C461871}"/>
                  </a:ext>
                </a:extLst>
              </p:cNvPr>
              <p:cNvSpPr/>
              <p:nvPr/>
            </p:nvSpPr>
            <p:spPr>
              <a:xfrm>
                <a:off x="10757594" y="3188710"/>
                <a:ext cx="923278" cy="73419"/>
              </a:xfrm>
              <a:prstGeom prst="roundRect">
                <a:avLst>
                  <a:gd name="adj" fmla="val 50000"/>
                </a:avLst>
              </a:prstGeom>
              <a:solidFill>
                <a:srgbClr val="2147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7" name="모서리가 둥근 직사각형 73">
                <a:extLst>
                  <a:ext uri="{FF2B5EF4-FFF2-40B4-BE49-F238E27FC236}">
                    <a16:creationId xmlns:a16="http://schemas.microsoft.com/office/drawing/2014/main" id="{2ABF4B7B-9232-8CFA-799D-68CB433E9266}"/>
                  </a:ext>
                </a:extLst>
              </p:cNvPr>
              <p:cNvSpPr/>
              <p:nvPr/>
            </p:nvSpPr>
            <p:spPr>
              <a:xfrm>
                <a:off x="10754127" y="3311273"/>
                <a:ext cx="923278" cy="73419"/>
              </a:xfrm>
              <a:prstGeom prst="roundRect">
                <a:avLst>
                  <a:gd name="adj" fmla="val 50000"/>
                </a:avLst>
              </a:prstGeom>
              <a:solidFill>
                <a:srgbClr val="2147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8" name="모서리가 둥근 직사각형 71">
                <a:extLst>
                  <a:ext uri="{FF2B5EF4-FFF2-40B4-BE49-F238E27FC236}">
                    <a16:creationId xmlns:a16="http://schemas.microsoft.com/office/drawing/2014/main" id="{F0EBD2ED-4BF5-B12E-2C45-04C67A76253B}"/>
                  </a:ext>
                </a:extLst>
              </p:cNvPr>
              <p:cNvSpPr/>
              <p:nvPr/>
            </p:nvSpPr>
            <p:spPr>
              <a:xfrm>
                <a:off x="10751827" y="3426321"/>
                <a:ext cx="923278" cy="73419"/>
              </a:xfrm>
              <a:prstGeom prst="roundRect">
                <a:avLst>
                  <a:gd name="adj" fmla="val 50000"/>
                </a:avLst>
              </a:prstGeom>
              <a:solidFill>
                <a:srgbClr val="2147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561A43DD-7F11-9C8B-B9B4-44E3544E2047}"/>
                </a:ext>
              </a:extLst>
            </p:cNvPr>
            <p:cNvGrpSpPr/>
            <p:nvPr/>
          </p:nvGrpSpPr>
          <p:grpSpPr>
            <a:xfrm>
              <a:off x="2758815" y="4450993"/>
              <a:ext cx="4005466" cy="359945"/>
              <a:chOff x="2817006" y="4896933"/>
              <a:chExt cx="4005466" cy="359945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AD8F433A-9D7A-993B-59BD-F1AE9589086C}"/>
                  </a:ext>
                </a:extLst>
              </p:cNvPr>
              <p:cNvSpPr/>
              <p:nvPr/>
            </p:nvSpPr>
            <p:spPr>
              <a:xfrm>
                <a:off x="5654926" y="4897017"/>
                <a:ext cx="444303" cy="2367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10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B4307E1C-937C-32FF-E879-16E6E2907F4C}"/>
                  </a:ext>
                </a:extLst>
              </p:cNvPr>
              <p:cNvSpPr/>
              <p:nvPr/>
            </p:nvSpPr>
            <p:spPr>
              <a:xfrm>
                <a:off x="2817006" y="4897017"/>
                <a:ext cx="387089" cy="2367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1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CFF50AE-F9E3-C4F0-102B-5AF4DB472863}"/>
                  </a:ext>
                </a:extLst>
              </p:cNvPr>
              <p:cNvSpPr/>
              <p:nvPr/>
            </p:nvSpPr>
            <p:spPr>
              <a:xfrm>
                <a:off x="3130359" y="4897017"/>
                <a:ext cx="370615" cy="3598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2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F44DF91F-289A-7974-B90F-5DC640C18899}"/>
                  </a:ext>
                </a:extLst>
              </p:cNvPr>
              <p:cNvSpPr/>
              <p:nvPr/>
            </p:nvSpPr>
            <p:spPr>
              <a:xfrm>
                <a:off x="3438460" y="4897017"/>
                <a:ext cx="387089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3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397A2F2E-1DCD-5CFE-1295-0EC826B40343}"/>
                  </a:ext>
                </a:extLst>
              </p:cNvPr>
              <p:cNvSpPr/>
              <p:nvPr/>
            </p:nvSpPr>
            <p:spPr>
              <a:xfrm>
                <a:off x="3763034" y="4896933"/>
                <a:ext cx="375679" cy="3598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4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CF10ED8-2C01-17D2-2E21-6E2BC2D5CBD6}"/>
                  </a:ext>
                </a:extLst>
              </p:cNvPr>
              <p:cNvSpPr/>
              <p:nvPr/>
            </p:nvSpPr>
            <p:spPr>
              <a:xfrm>
                <a:off x="4075397" y="4897017"/>
                <a:ext cx="387089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5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B9B6ED7B-57B5-4C99-9CA2-2F44ABDC5080}"/>
                  </a:ext>
                </a:extLst>
              </p:cNvPr>
              <p:cNvSpPr/>
              <p:nvPr/>
            </p:nvSpPr>
            <p:spPr>
              <a:xfrm>
                <a:off x="4392537" y="4897017"/>
                <a:ext cx="387089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6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B1BEE876-4835-82EB-C2E0-480C1E4C70A1}"/>
                  </a:ext>
                </a:extLst>
              </p:cNvPr>
              <p:cNvSpPr/>
              <p:nvPr/>
            </p:nvSpPr>
            <p:spPr>
              <a:xfrm>
                <a:off x="4706470" y="4897017"/>
                <a:ext cx="387089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7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3D47C9A9-4CBF-A3EE-06FB-6658F17E47FE}"/>
                  </a:ext>
                </a:extLst>
              </p:cNvPr>
              <p:cNvSpPr/>
              <p:nvPr/>
            </p:nvSpPr>
            <p:spPr>
              <a:xfrm>
                <a:off x="5020403" y="4897017"/>
                <a:ext cx="387089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8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A17CCA2-850F-8ED0-F8D7-B9A054EF5AAD}"/>
                  </a:ext>
                </a:extLst>
              </p:cNvPr>
              <p:cNvSpPr/>
              <p:nvPr/>
            </p:nvSpPr>
            <p:spPr>
              <a:xfrm>
                <a:off x="5338343" y="4897017"/>
                <a:ext cx="387089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9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DED5D914-E77C-774D-AC4E-9C5C4462561C}"/>
                  </a:ext>
                </a:extLst>
              </p:cNvPr>
              <p:cNvSpPr/>
              <p:nvPr/>
            </p:nvSpPr>
            <p:spPr>
              <a:xfrm>
                <a:off x="6016951" y="4897017"/>
                <a:ext cx="444303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11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C390D0A6-06E0-F009-4B36-4AAC028D2F69}"/>
                  </a:ext>
                </a:extLst>
              </p:cNvPr>
              <p:cNvSpPr/>
              <p:nvPr/>
            </p:nvSpPr>
            <p:spPr>
              <a:xfrm>
                <a:off x="6378169" y="4897017"/>
                <a:ext cx="444303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12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</p:grpSp>
      </p:grp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1E39BE8-4F87-5520-03C2-E30ABA08B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60309" y="6589068"/>
            <a:ext cx="335348" cy="230832"/>
          </a:xfrm>
        </p:spPr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10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475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640E0-15C1-1F19-0059-68864FA2A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3">
            <a:extLst>
              <a:ext uri="{FF2B5EF4-FFF2-40B4-BE49-F238E27FC236}">
                <a16:creationId xmlns:a16="http://schemas.microsoft.com/office/drawing/2014/main" id="{B439B0C6-9854-F1F1-3221-1EA64FCD99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92" t="16279" r="2462" b="3993"/>
          <a:stretch/>
        </p:blipFill>
        <p:spPr bwMode="auto">
          <a:xfrm>
            <a:off x="322227" y="2904004"/>
            <a:ext cx="5411774" cy="3418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355600" dist="381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26" name="Picture 6">
            <a:extLst>
              <a:ext uri="{FF2B5EF4-FFF2-40B4-BE49-F238E27FC236}">
                <a16:creationId xmlns:a16="http://schemas.microsoft.com/office/drawing/2014/main" id="{DF8A8F42-2B16-1989-CA56-C43205014A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551"/>
          <a:stretch/>
        </p:blipFill>
        <p:spPr bwMode="auto">
          <a:xfrm>
            <a:off x="4594957" y="3953996"/>
            <a:ext cx="4825186" cy="246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355600" dist="381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940A4C-74EA-88A2-2174-AF3613BD94AD}"/>
              </a:ext>
            </a:extLst>
          </p:cNvPr>
          <p:cNvSpPr txBox="1"/>
          <p:nvPr/>
        </p:nvSpPr>
        <p:spPr>
          <a:xfrm>
            <a:off x="50644" y="224870"/>
            <a:ext cx="4216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latin typeface="+mn-ea"/>
                <a:cs typeface="Pretendard" panose="02000503000000020004" pitchFamily="50" charset="-127"/>
              </a:rPr>
              <a:t>Project Management  </a:t>
            </a:r>
            <a:r>
              <a:rPr kumimoji="1" lang="en-US" altLang="ko-KR" dirty="0">
                <a:cs typeface="Pretendard" panose="02000503000000020004" pitchFamily="50" charset="-127"/>
              </a:rPr>
              <a:t>Cost/Budget 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7335944-EB25-10A7-7770-A9C939A295CC}"/>
              </a:ext>
            </a:extLst>
          </p:cNvPr>
          <p:cNvGraphicFramePr>
            <a:graphicFrameLocks noGrp="1"/>
          </p:cNvGraphicFramePr>
          <p:nvPr/>
        </p:nvGraphicFramePr>
        <p:xfrm>
          <a:off x="1645920" y="934973"/>
          <a:ext cx="7430703" cy="221249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62526">
                  <a:extLst>
                    <a:ext uri="{9D8B030D-6E8A-4147-A177-3AD203B41FA5}">
                      <a16:colId xmlns:a16="http://schemas.microsoft.com/office/drawing/2014/main" val="4017345105"/>
                    </a:ext>
                  </a:extLst>
                </a:gridCol>
                <a:gridCol w="702645">
                  <a:extLst>
                    <a:ext uri="{9D8B030D-6E8A-4147-A177-3AD203B41FA5}">
                      <a16:colId xmlns:a16="http://schemas.microsoft.com/office/drawing/2014/main" val="380225310"/>
                    </a:ext>
                  </a:extLst>
                </a:gridCol>
                <a:gridCol w="875899">
                  <a:extLst>
                    <a:ext uri="{9D8B030D-6E8A-4147-A177-3AD203B41FA5}">
                      <a16:colId xmlns:a16="http://schemas.microsoft.com/office/drawing/2014/main" val="272876122"/>
                    </a:ext>
                  </a:extLst>
                </a:gridCol>
                <a:gridCol w="1395663">
                  <a:extLst>
                    <a:ext uri="{9D8B030D-6E8A-4147-A177-3AD203B41FA5}">
                      <a16:colId xmlns:a16="http://schemas.microsoft.com/office/drawing/2014/main" val="362974929"/>
                    </a:ext>
                  </a:extLst>
                </a:gridCol>
                <a:gridCol w="3493970">
                  <a:extLst>
                    <a:ext uri="{9D8B030D-6E8A-4147-A177-3AD203B41FA5}">
                      <a16:colId xmlns:a16="http://schemas.microsoft.com/office/drawing/2014/main" val="972489046"/>
                    </a:ext>
                  </a:extLst>
                </a:gridCol>
              </a:tblGrid>
              <a:tr h="31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Unmanaged</a:t>
                      </a:r>
                      <a:endParaRPr lang="ko-KR" altLang="en-US" sz="1200" b="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/>
                        <a:t>연구비 관리 안함</a:t>
                      </a:r>
                      <a:endParaRPr lang="ko-KR" altLang="en-US" sz="1200" b="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477787345"/>
                  </a:ext>
                </a:extLst>
              </a:tr>
              <a:tr h="31607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Managed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Budget</a:t>
                      </a:r>
                      <a:r>
                        <a:rPr lang="ko-KR" altLang="en-US" sz="1200" dirty="0"/>
                        <a:t> 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Unmanaged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계획관리 안함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688214448"/>
                  </a:ext>
                </a:extLst>
              </a:tr>
              <a:tr h="31607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Managed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Lump-sum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PJ </a:t>
                      </a:r>
                      <a:r>
                        <a:rPr lang="ko-KR" altLang="en-US" sz="1200" dirty="0"/>
                        <a:t>전체 예산관리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557715079"/>
                  </a:ext>
                </a:extLst>
              </a:tr>
              <a:tr h="3160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Line Item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비목별 예산관리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450055117"/>
                  </a:ext>
                </a:extLst>
              </a:tr>
              <a:tr h="3160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Periodic Line Item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비목별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기간별 예산 관리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815025324"/>
                  </a:ext>
                </a:extLst>
              </a:tr>
              <a:tr h="31607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Actual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직접비만 관리</a:t>
                      </a:r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인건비 여부</a:t>
                      </a:r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8649114"/>
                  </a:ext>
                </a:extLst>
              </a:tr>
              <a:tr h="3160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간접비관리 포함</a:t>
                      </a:r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공통 </a:t>
                      </a:r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OH) 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276699984"/>
                  </a:ext>
                </a:extLst>
              </a:tr>
            </a:tbl>
          </a:graphicData>
        </a:graphic>
      </p:graphicFrame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21BAFA3F-1E4D-DCAD-F159-2D4138B04CF9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11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35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190BF0-9CBA-DE28-0A46-9C47AC97BADC}"/>
              </a:ext>
            </a:extLst>
          </p:cNvPr>
          <p:cNvSpPr txBox="1"/>
          <p:nvPr/>
        </p:nvSpPr>
        <p:spPr>
          <a:xfrm>
            <a:off x="1143634" y="3065527"/>
            <a:ext cx="840799" cy="293721"/>
          </a:xfrm>
          <a:prstGeom prst="rect">
            <a:avLst/>
          </a:prstGeom>
          <a:noFill/>
        </p:spPr>
        <p:txBody>
          <a:bodyPr wrap="none" lIns="36000" tIns="36000" rIns="36000" bIns="72000" rtlCol="0">
            <a:spAutoFit/>
          </a:bodyPr>
          <a:lstStyle/>
          <a:p>
            <a:pPr algn="ctr"/>
            <a:r>
              <a:rPr lang="en-US" altLang="ko-KR" sz="1200" dirty="0"/>
              <a:t>Intelligence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B5EBAE-2E10-E96A-A394-63C584E0D683}"/>
              </a:ext>
            </a:extLst>
          </p:cNvPr>
          <p:cNvSpPr txBox="1"/>
          <p:nvPr/>
        </p:nvSpPr>
        <p:spPr>
          <a:xfrm>
            <a:off x="3463330" y="3065526"/>
            <a:ext cx="982888" cy="293721"/>
          </a:xfrm>
          <a:prstGeom prst="rect">
            <a:avLst/>
          </a:prstGeom>
          <a:noFill/>
        </p:spPr>
        <p:txBody>
          <a:bodyPr wrap="none" lIns="36000" tIns="36000" rIns="36000" bIns="72000" rtlCol="0">
            <a:spAutoFit/>
          </a:bodyPr>
          <a:lstStyle/>
          <a:p>
            <a:pPr algn="ctr"/>
            <a:r>
              <a:rPr lang="en-US" altLang="ko-KR" sz="1200" dirty="0"/>
              <a:t>Project (Pool)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CB15B3-3195-3E93-3E50-25887908007E}"/>
              </a:ext>
            </a:extLst>
          </p:cNvPr>
          <p:cNvSpPr txBox="1"/>
          <p:nvPr/>
        </p:nvSpPr>
        <p:spPr>
          <a:xfrm>
            <a:off x="2311983" y="2972526"/>
            <a:ext cx="781230" cy="462998"/>
          </a:xfrm>
          <a:prstGeom prst="rect">
            <a:avLst/>
          </a:prstGeom>
          <a:noFill/>
        </p:spPr>
        <p:txBody>
          <a:bodyPr wrap="none" lIns="36000" tIns="36000" rIns="36000" bIns="72000" rtlCol="0" anchor="ctr">
            <a:spAutoFit/>
          </a:bodyPr>
          <a:lstStyle/>
          <a:p>
            <a:pPr algn="ctr"/>
            <a:r>
              <a:rPr lang="en-US" altLang="ko-KR" sz="1200" dirty="0"/>
              <a:t>Strategy</a:t>
            </a:r>
          </a:p>
          <a:p>
            <a:pPr algn="ctr"/>
            <a:r>
              <a:rPr lang="en-US" altLang="ko-KR" sz="1100" dirty="0"/>
              <a:t>(PRM,TRM)</a:t>
            </a:r>
            <a:endParaRPr lang="ko-KR" alt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2221B3-6B06-0E41-7971-A989A650A03E}"/>
              </a:ext>
            </a:extLst>
          </p:cNvPr>
          <p:cNvSpPr txBox="1"/>
          <p:nvPr/>
        </p:nvSpPr>
        <p:spPr>
          <a:xfrm>
            <a:off x="5929164" y="2880859"/>
            <a:ext cx="823230" cy="663053"/>
          </a:xfrm>
          <a:prstGeom prst="rect">
            <a:avLst/>
          </a:prstGeom>
          <a:noFill/>
        </p:spPr>
        <p:txBody>
          <a:bodyPr wrap="none" lIns="36000" tIns="36000" rIns="36000" bIns="72000" rtlCol="0">
            <a:spAutoFit/>
          </a:bodyPr>
          <a:lstStyle/>
          <a:p>
            <a:pPr algn="ctr"/>
            <a:r>
              <a:rPr lang="en-US" altLang="ko-KR" sz="1200" dirty="0"/>
              <a:t>Service</a:t>
            </a:r>
          </a:p>
          <a:p>
            <a:pPr algn="ctr"/>
            <a:r>
              <a:rPr lang="en-US" altLang="ko-KR" sz="1200" dirty="0"/>
              <a:t>Product</a:t>
            </a:r>
          </a:p>
          <a:p>
            <a:pPr algn="ctr"/>
            <a:r>
              <a:rPr lang="en-US" altLang="ko-KR" sz="1200" dirty="0"/>
              <a:t>Technology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0C0AFA-3C8C-6E21-714F-3540F5DC6AEB}"/>
              </a:ext>
            </a:extLst>
          </p:cNvPr>
          <p:cNvSpPr txBox="1"/>
          <p:nvPr/>
        </p:nvSpPr>
        <p:spPr>
          <a:xfrm>
            <a:off x="2666879" y="2115158"/>
            <a:ext cx="1138829" cy="25736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sz="1200" dirty="0"/>
              <a:t>Impact Tracking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EF0C89-242A-4C10-FC2D-2F6F5F5CBED4}"/>
              </a:ext>
            </a:extLst>
          </p:cNvPr>
          <p:cNvSpPr txBox="1"/>
          <p:nvPr/>
        </p:nvSpPr>
        <p:spPr>
          <a:xfrm>
            <a:off x="3625891" y="3687867"/>
            <a:ext cx="715507" cy="25736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sz="1200" dirty="0"/>
              <a:t>Managing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85A875-A5D7-3993-6905-4A7944F2E7A6}"/>
              </a:ext>
            </a:extLst>
          </p:cNvPr>
          <p:cNvSpPr txBox="1"/>
          <p:nvPr/>
        </p:nvSpPr>
        <p:spPr>
          <a:xfrm>
            <a:off x="7309975" y="2050220"/>
            <a:ext cx="1344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Internal/External</a:t>
            </a:r>
            <a:endParaRPr lang="ko-KR" altLang="en-US" sz="12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4870E6D-97AC-F1A4-4181-1AB237B8564D}"/>
              </a:ext>
            </a:extLst>
          </p:cNvPr>
          <p:cNvSpPr/>
          <p:nvPr/>
        </p:nvSpPr>
        <p:spPr>
          <a:xfrm>
            <a:off x="884701" y="2768645"/>
            <a:ext cx="6064737" cy="809204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5769C138-1E4C-1E8D-406B-5418F68DCD8F}"/>
              </a:ext>
            </a:extLst>
          </p:cNvPr>
          <p:cNvCxnSpPr>
            <a:stCxn id="2" idx="0"/>
            <a:endCxn id="9" idx="1"/>
          </p:cNvCxnSpPr>
          <p:nvPr/>
        </p:nvCxnSpPr>
        <p:spPr>
          <a:xfrm rot="5400000" flipH="1" flipV="1">
            <a:off x="1704614" y="2103263"/>
            <a:ext cx="821684" cy="11028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61D3663-8862-2809-3560-B746C4B910D9}"/>
              </a:ext>
            </a:extLst>
          </p:cNvPr>
          <p:cNvCxnSpPr>
            <a:cxnSpLocks/>
            <a:stCxn id="9" idx="3"/>
            <a:endCxn id="17" idx="0"/>
          </p:cNvCxnSpPr>
          <p:nvPr/>
        </p:nvCxnSpPr>
        <p:spPr>
          <a:xfrm>
            <a:off x="3805708" y="2243843"/>
            <a:ext cx="1274831" cy="82168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B87D55B5-AD02-D138-FDBA-835F29B1BFBC}"/>
              </a:ext>
            </a:extLst>
          </p:cNvPr>
          <p:cNvCxnSpPr>
            <a:stCxn id="4" idx="2"/>
            <a:endCxn id="10" idx="1"/>
          </p:cNvCxnSpPr>
          <p:nvPr/>
        </p:nvCxnSpPr>
        <p:spPr>
          <a:xfrm rot="16200000" flipH="1">
            <a:off x="2973730" y="3164391"/>
            <a:ext cx="381028" cy="92329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8E022E2A-D700-EDD6-B058-BFD04C0B9021}"/>
              </a:ext>
            </a:extLst>
          </p:cNvPr>
          <p:cNvCxnSpPr>
            <a:cxnSpLocks/>
            <a:stCxn id="10" idx="3"/>
            <a:endCxn id="17" idx="2"/>
          </p:cNvCxnSpPr>
          <p:nvPr/>
        </p:nvCxnSpPr>
        <p:spPr>
          <a:xfrm flipV="1">
            <a:off x="4341398" y="3359247"/>
            <a:ext cx="739141" cy="4573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F2F5681-8613-5FB3-5734-A2554A9A1A4F}"/>
              </a:ext>
            </a:extLst>
          </p:cNvPr>
          <p:cNvSpPr txBox="1"/>
          <p:nvPr/>
        </p:nvSpPr>
        <p:spPr>
          <a:xfrm>
            <a:off x="5229046" y="2401160"/>
            <a:ext cx="811688" cy="234286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ko-KR" altLang="en-US" sz="1050" dirty="0"/>
              <a:t>사업화</a:t>
            </a:r>
            <a:r>
              <a:rPr lang="en-US" altLang="ko-KR" sz="1050" dirty="0"/>
              <a:t>/</a:t>
            </a:r>
            <a:r>
              <a:rPr lang="ko-KR" altLang="en-US" sz="1050" dirty="0"/>
              <a:t>평가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B7C6441-7CD1-994C-8F3B-69227F73FF50}"/>
              </a:ext>
            </a:extLst>
          </p:cNvPr>
          <p:cNvCxnSpPr>
            <a:stCxn id="4" idx="0"/>
            <a:endCxn id="21" idx="1"/>
          </p:cNvCxnSpPr>
          <p:nvPr/>
        </p:nvCxnSpPr>
        <p:spPr>
          <a:xfrm rot="5400000" flipH="1" flipV="1">
            <a:off x="3738711" y="1482191"/>
            <a:ext cx="454223" cy="25264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36BF609E-ED66-C20B-7AF1-CAE6D69246AC}"/>
              </a:ext>
            </a:extLst>
          </p:cNvPr>
          <p:cNvCxnSpPr>
            <a:stCxn id="21" idx="3"/>
            <a:endCxn id="5" idx="0"/>
          </p:cNvCxnSpPr>
          <p:nvPr/>
        </p:nvCxnSpPr>
        <p:spPr>
          <a:xfrm>
            <a:off x="6040734" y="2518303"/>
            <a:ext cx="300045" cy="3625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B50D9A0-F7D4-DC61-F897-A56E04088BC6}"/>
              </a:ext>
            </a:extLst>
          </p:cNvPr>
          <p:cNvSpPr/>
          <p:nvPr/>
        </p:nvSpPr>
        <p:spPr>
          <a:xfrm>
            <a:off x="722874" y="1686983"/>
            <a:ext cx="6334185" cy="2625292"/>
          </a:xfrm>
          <a:prstGeom prst="roundRect">
            <a:avLst>
              <a:gd name="adj" fmla="val 9701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260F85-DA90-D061-1B7A-F016472BC85D}"/>
              </a:ext>
            </a:extLst>
          </p:cNvPr>
          <p:cNvSpPr txBox="1"/>
          <p:nvPr/>
        </p:nvSpPr>
        <p:spPr>
          <a:xfrm>
            <a:off x="2109878" y="1907860"/>
            <a:ext cx="2531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/>
              <a:t>정보수집</a:t>
            </a:r>
            <a:r>
              <a:rPr lang="en-US" altLang="ko-KR" sz="1000" dirty="0"/>
              <a:t>, </a:t>
            </a:r>
            <a:r>
              <a:rPr lang="ko-KR" altLang="en-US" sz="1000" dirty="0"/>
              <a:t>분석</a:t>
            </a:r>
            <a:r>
              <a:rPr lang="en-US" altLang="ko-KR" sz="1000" dirty="0"/>
              <a:t>, </a:t>
            </a:r>
            <a:r>
              <a:rPr lang="ko-KR" altLang="en-US" sz="1000" dirty="0"/>
              <a:t>영향도 평가</a:t>
            </a:r>
            <a:r>
              <a:rPr lang="en-US" altLang="ko-KR" sz="1000" dirty="0"/>
              <a:t>(</a:t>
            </a:r>
            <a:r>
              <a:rPr lang="ko-KR" altLang="en-US" sz="1000" dirty="0"/>
              <a:t>전략</a:t>
            </a:r>
            <a:r>
              <a:rPr lang="en-US" altLang="ko-KR" sz="1000" dirty="0"/>
              <a:t>, Project)</a:t>
            </a:r>
            <a:endParaRPr lang="ko-KR" altLang="en-US" sz="1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6E9936-1E39-0B97-EEB8-19C25D9B5F2B}"/>
              </a:ext>
            </a:extLst>
          </p:cNvPr>
          <p:cNvSpPr txBox="1"/>
          <p:nvPr/>
        </p:nvSpPr>
        <p:spPr>
          <a:xfrm>
            <a:off x="2858703" y="3955772"/>
            <a:ext cx="25250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/>
              <a:t>Strategy/Project Progress/Status, Action</a:t>
            </a:r>
            <a:endParaRPr lang="ko-KR" altLang="en-US" sz="105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263C589-7068-C14B-C3AB-C344B787CFDD}"/>
              </a:ext>
            </a:extLst>
          </p:cNvPr>
          <p:cNvCxnSpPr>
            <a:stCxn id="2" idx="3"/>
            <a:endCxn id="4" idx="1"/>
          </p:cNvCxnSpPr>
          <p:nvPr/>
        </p:nvCxnSpPr>
        <p:spPr>
          <a:xfrm flipV="1">
            <a:off x="1984433" y="3204025"/>
            <a:ext cx="327550" cy="836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C57FE43-A038-59A1-BB3B-06CC22F28701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3093213" y="3204025"/>
            <a:ext cx="370117" cy="836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175E779-13A8-E128-BA1F-4AE45F43494D}"/>
              </a:ext>
            </a:extLst>
          </p:cNvPr>
          <p:cNvCxnSpPr>
            <a:cxnSpLocks/>
            <a:stCxn id="17" idx="3"/>
            <a:endCxn id="5" idx="1"/>
          </p:cNvCxnSpPr>
          <p:nvPr/>
        </p:nvCxnSpPr>
        <p:spPr>
          <a:xfrm flipV="1">
            <a:off x="5350608" y="3212386"/>
            <a:ext cx="578556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91C8159-75E9-1865-B6B6-2EAA1932E702}"/>
              </a:ext>
            </a:extLst>
          </p:cNvPr>
          <p:cNvSpPr txBox="1"/>
          <p:nvPr/>
        </p:nvSpPr>
        <p:spPr>
          <a:xfrm>
            <a:off x="972151" y="2789121"/>
            <a:ext cx="981606" cy="153888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pPr algn="ctr"/>
            <a:r>
              <a:rPr lang="en-US" altLang="ko-KR" sz="1000" b="1" i="1" dirty="0"/>
              <a:t>Managed Entity</a:t>
            </a:r>
            <a:endParaRPr lang="ko-KR" altLang="en-US" sz="1000" b="1" i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AB49820-3740-CB8C-957E-18EF79EC8841}"/>
              </a:ext>
            </a:extLst>
          </p:cNvPr>
          <p:cNvSpPr txBox="1"/>
          <p:nvPr/>
        </p:nvSpPr>
        <p:spPr>
          <a:xfrm>
            <a:off x="884701" y="1702542"/>
            <a:ext cx="507116" cy="153888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pPr algn="ctr"/>
            <a:r>
              <a:rPr lang="en-US" altLang="ko-KR" sz="1000" b="1" i="1" dirty="0"/>
              <a:t>Activity</a:t>
            </a:r>
            <a:endParaRPr lang="ko-KR" altLang="en-US" sz="1000" b="1" i="1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393B830-9F57-DDA1-0B2A-9F166FCF397A}"/>
              </a:ext>
            </a:extLst>
          </p:cNvPr>
          <p:cNvSpPr/>
          <p:nvPr/>
        </p:nvSpPr>
        <p:spPr>
          <a:xfrm>
            <a:off x="581097" y="1340937"/>
            <a:ext cx="8630278" cy="3895090"/>
          </a:xfrm>
          <a:prstGeom prst="roundRect">
            <a:avLst>
              <a:gd name="adj" fmla="val 9701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EF8FCF6-30FF-95CC-F0CE-C20717298E80}"/>
              </a:ext>
            </a:extLst>
          </p:cNvPr>
          <p:cNvSpPr txBox="1"/>
          <p:nvPr/>
        </p:nvSpPr>
        <p:spPr>
          <a:xfrm>
            <a:off x="1148665" y="4704613"/>
            <a:ext cx="6531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System</a:t>
            </a:r>
            <a:endParaRPr lang="ko-KR" alt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7694AF-99BB-46AA-E5E1-83E84F471B99}"/>
              </a:ext>
            </a:extLst>
          </p:cNvPr>
          <p:cNvSpPr txBox="1"/>
          <p:nvPr/>
        </p:nvSpPr>
        <p:spPr>
          <a:xfrm>
            <a:off x="2187992" y="4836311"/>
            <a:ext cx="10624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IT System</a:t>
            </a:r>
            <a:endParaRPr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A4760A-34BB-CE20-DC1D-E6FF91106E26}"/>
              </a:ext>
            </a:extLst>
          </p:cNvPr>
          <p:cNvSpPr txBox="1"/>
          <p:nvPr/>
        </p:nvSpPr>
        <p:spPr>
          <a:xfrm>
            <a:off x="2161738" y="4556667"/>
            <a:ext cx="1185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Non-IT System </a:t>
            </a:r>
            <a:endParaRPr lang="ko-KR" alt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01FDF85-92D2-FBF4-F6AA-798B9C1CCB98}"/>
              </a:ext>
            </a:extLst>
          </p:cNvPr>
          <p:cNvSpPr txBox="1"/>
          <p:nvPr/>
        </p:nvSpPr>
        <p:spPr>
          <a:xfrm>
            <a:off x="3597104" y="4836311"/>
            <a:ext cx="12516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Process : IT</a:t>
            </a:r>
            <a:r>
              <a:rPr lang="en-US" altLang="ko-KR" sz="1050" dirty="0"/>
              <a:t> </a:t>
            </a:r>
            <a:r>
              <a:rPr lang="ko-KR" altLang="en-US" sz="1050" dirty="0"/>
              <a:t>도구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ACACB01-6D55-1ED7-C331-3D840F5A1EFF}"/>
              </a:ext>
            </a:extLst>
          </p:cNvPr>
          <p:cNvSpPr txBox="1"/>
          <p:nvPr/>
        </p:nvSpPr>
        <p:spPr>
          <a:xfrm>
            <a:off x="3600317" y="4556232"/>
            <a:ext cx="1062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Process :</a:t>
            </a:r>
            <a:r>
              <a:rPr lang="en-US" altLang="ko-KR" sz="1050" dirty="0"/>
              <a:t> </a:t>
            </a:r>
            <a:r>
              <a:rPr lang="ko-KR" altLang="en-US" sz="1050" dirty="0"/>
              <a:t>사람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8E869BA-71FB-7708-A647-2DCD9740C283}"/>
              </a:ext>
            </a:extLst>
          </p:cNvPr>
          <p:cNvSpPr txBox="1"/>
          <p:nvPr/>
        </p:nvSpPr>
        <p:spPr>
          <a:xfrm>
            <a:off x="848523" y="1378212"/>
            <a:ext cx="478263" cy="153888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pPr algn="ctr"/>
            <a:r>
              <a:rPr lang="en-US" altLang="ko-KR" sz="1000" b="1" i="1" dirty="0"/>
              <a:t>System</a:t>
            </a:r>
            <a:endParaRPr lang="ko-KR" altLang="en-US" sz="1000" b="1" i="1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B70FF755-087E-10D4-934E-10851CD738EF}"/>
              </a:ext>
            </a:extLst>
          </p:cNvPr>
          <p:cNvSpPr/>
          <p:nvPr/>
        </p:nvSpPr>
        <p:spPr>
          <a:xfrm>
            <a:off x="7222558" y="1686983"/>
            <a:ext cx="1802853" cy="2162914"/>
          </a:xfrm>
          <a:prstGeom prst="roundRect">
            <a:avLst>
              <a:gd name="adj" fmla="val 9701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F0CC0D-53F6-CF96-0CB0-FA809D38962E}"/>
              </a:ext>
            </a:extLst>
          </p:cNvPr>
          <p:cNvSpPr txBox="1"/>
          <p:nvPr/>
        </p:nvSpPr>
        <p:spPr>
          <a:xfrm>
            <a:off x="7352878" y="1702542"/>
            <a:ext cx="598488" cy="153888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US" altLang="ko-KR" sz="1000" b="1" i="1" dirty="0"/>
              <a:t>Resource</a:t>
            </a:r>
            <a:endParaRPr lang="ko-KR" altLang="en-US" sz="1000" b="1" i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38390EF-1547-39EF-AE66-C343EFA7B3C7}"/>
              </a:ext>
            </a:extLst>
          </p:cNvPr>
          <p:cNvSpPr txBox="1"/>
          <p:nvPr/>
        </p:nvSpPr>
        <p:spPr>
          <a:xfrm>
            <a:off x="8027674" y="2264805"/>
            <a:ext cx="918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Knowledge</a:t>
            </a:r>
          </a:p>
          <a:p>
            <a:r>
              <a:rPr lang="en-US" altLang="ko-KR" sz="1200" dirty="0"/>
              <a:t>Human</a:t>
            </a: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924EED1E-759C-C687-8E48-3E6C6F461C8E}"/>
              </a:ext>
            </a:extLst>
          </p:cNvPr>
          <p:cNvCxnSpPr>
            <a:stCxn id="11" idx="2"/>
            <a:endCxn id="50" idx="1"/>
          </p:cNvCxnSpPr>
          <p:nvPr/>
        </p:nvCxnSpPr>
        <p:spPr>
          <a:xfrm rot="16200000" flipH="1">
            <a:off x="7920653" y="2388616"/>
            <a:ext cx="168419" cy="45623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ED1540BB-5D7B-7777-4E9D-9A42641E7A25}"/>
              </a:ext>
            </a:extLst>
          </p:cNvPr>
          <p:cNvSpPr txBox="1"/>
          <p:nvPr/>
        </p:nvSpPr>
        <p:spPr>
          <a:xfrm>
            <a:off x="7466169" y="2794541"/>
            <a:ext cx="13459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Vendor Long List</a:t>
            </a:r>
            <a:endParaRPr lang="ko-KR" alt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A37C92E-AC10-FC9C-BEF0-A26C288B23EB}"/>
              </a:ext>
            </a:extLst>
          </p:cNvPr>
          <p:cNvSpPr txBox="1"/>
          <p:nvPr/>
        </p:nvSpPr>
        <p:spPr>
          <a:xfrm>
            <a:off x="7517869" y="3192539"/>
            <a:ext cx="121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Technology Classification System</a:t>
            </a:r>
            <a:endParaRPr lang="ko-KR" altLang="en-US" sz="1200" dirty="0"/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F68AAD6C-5AFD-FCA5-FA24-C94E42DB68E3}"/>
              </a:ext>
            </a:extLst>
          </p:cNvPr>
          <p:cNvCxnSpPr>
            <a:stCxn id="42" idx="3"/>
            <a:endCxn id="44" idx="1"/>
          </p:cNvCxnSpPr>
          <p:nvPr/>
        </p:nvCxnSpPr>
        <p:spPr>
          <a:xfrm>
            <a:off x="3250462" y="4974811"/>
            <a:ext cx="346642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01DDD24D-A585-57B8-A86E-A3A519AEEBED}"/>
              </a:ext>
            </a:extLst>
          </p:cNvPr>
          <p:cNvCxnSpPr>
            <a:stCxn id="43" idx="3"/>
            <a:endCxn id="45" idx="1"/>
          </p:cNvCxnSpPr>
          <p:nvPr/>
        </p:nvCxnSpPr>
        <p:spPr>
          <a:xfrm flipV="1">
            <a:off x="3347062" y="4694732"/>
            <a:ext cx="253255" cy="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4A20EA7-F5B7-6B74-8481-09EFA5A33A71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>
            <a:off x="1801794" y="4843113"/>
            <a:ext cx="386198" cy="131698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E7529909-2CF4-D9C3-292F-E12E71A84AAC}"/>
              </a:ext>
            </a:extLst>
          </p:cNvPr>
          <p:cNvCxnSpPr>
            <a:stCxn id="41" idx="3"/>
            <a:endCxn id="43" idx="1"/>
          </p:cNvCxnSpPr>
          <p:nvPr/>
        </p:nvCxnSpPr>
        <p:spPr>
          <a:xfrm flipV="1">
            <a:off x="1801794" y="4695167"/>
            <a:ext cx="359944" cy="147946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3B58C5DF-6FD5-4C00-1494-FA081A022DF3}"/>
              </a:ext>
            </a:extLst>
          </p:cNvPr>
          <p:cNvSpPr/>
          <p:nvPr/>
        </p:nvSpPr>
        <p:spPr>
          <a:xfrm>
            <a:off x="439146" y="1065573"/>
            <a:ext cx="8933882" cy="5344851"/>
          </a:xfrm>
          <a:prstGeom prst="roundRect">
            <a:avLst>
              <a:gd name="adj" fmla="val 5586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CD49454-E070-0F44-EE71-BC5AFEDF6A64}"/>
              </a:ext>
            </a:extLst>
          </p:cNvPr>
          <p:cNvSpPr txBox="1"/>
          <p:nvPr/>
        </p:nvSpPr>
        <p:spPr>
          <a:xfrm>
            <a:off x="608022" y="1087850"/>
            <a:ext cx="821306" cy="153888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pPr algn="ctr"/>
            <a:r>
              <a:rPr lang="en-US" altLang="ko-KR" sz="1000" b="1" i="1" dirty="0"/>
              <a:t>Environment</a:t>
            </a:r>
            <a:endParaRPr lang="ko-KR" altLang="en-US" sz="1000" b="1" i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CA4219E-8392-431E-D103-72476D5AF5EF}"/>
              </a:ext>
            </a:extLst>
          </p:cNvPr>
          <p:cNvSpPr txBox="1"/>
          <p:nvPr/>
        </p:nvSpPr>
        <p:spPr>
          <a:xfrm>
            <a:off x="3964297" y="5384947"/>
            <a:ext cx="4689829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ko-KR" altLang="en-US" sz="1050" dirty="0"/>
              <a:t>기업외부 환경변화에 능동적 대응하는 체계 </a:t>
            </a:r>
            <a:r>
              <a:rPr lang="en-US" altLang="ko-KR" sz="1050" dirty="0"/>
              <a:t>=&gt;</a:t>
            </a:r>
            <a:r>
              <a:rPr lang="en-US" altLang="ko-KR" sz="1200" dirty="0"/>
              <a:t> R&amp;D</a:t>
            </a:r>
            <a:r>
              <a:rPr lang="en-US" altLang="ko-KR" sz="1050" dirty="0"/>
              <a:t> </a:t>
            </a:r>
            <a:r>
              <a:rPr lang="ko-KR" altLang="en-US" sz="1050" dirty="0"/>
              <a:t>기획의</a:t>
            </a:r>
            <a:r>
              <a:rPr lang="en-US" altLang="ko-KR" sz="1050" dirty="0"/>
              <a:t> </a:t>
            </a:r>
            <a:r>
              <a:rPr lang="ko-KR" altLang="en-US" sz="1050" dirty="0"/>
              <a:t>시스템적 접근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2339581-F027-0AD8-9F2F-4EBC9DAAC032}"/>
              </a:ext>
            </a:extLst>
          </p:cNvPr>
          <p:cNvSpPr txBox="1"/>
          <p:nvPr/>
        </p:nvSpPr>
        <p:spPr>
          <a:xfrm>
            <a:off x="986566" y="5384947"/>
            <a:ext cx="2610538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altLang="ko-KR" sz="1200" dirty="0"/>
              <a:t>Fast Follower -&gt; First Mover ; </a:t>
            </a:r>
            <a:r>
              <a:rPr lang="ko-KR" altLang="en-US" sz="1050" dirty="0"/>
              <a:t>무한경쟁</a:t>
            </a:r>
            <a:endParaRPr lang="ko-KR" altLang="en-US" sz="1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6026B62-17D3-70C8-41E3-BC86B8D0D03C}"/>
              </a:ext>
            </a:extLst>
          </p:cNvPr>
          <p:cNvSpPr txBox="1"/>
          <p:nvPr/>
        </p:nvSpPr>
        <p:spPr>
          <a:xfrm>
            <a:off x="986567" y="6018613"/>
            <a:ext cx="2977730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ko-KR" altLang="en-US" sz="1050" dirty="0"/>
              <a:t>평생직장</a:t>
            </a:r>
            <a:r>
              <a:rPr lang="ko-KR" altLang="en-US" sz="1200" dirty="0"/>
              <a:t> </a:t>
            </a:r>
            <a:r>
              <a:rPr lang="en-US" altLang="ko-KR" sz="1200" dirty="0"/>
              <a:t>-&gt; Career Nomad ; Agency Dilemma</a:t>
            </a:r>
            <a:endParaRPr lang="ko-KR" altLang="en-US" sz="1200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DBA61FAC-F722-D78C-5CA6-50E36D7A1DC5}"/>
              </a:ext>
            </a:extLst>
          </p:cNvPr>
          <p:cNvCxnSpPr>
            <a:cxnSpLocks/>
            <a:stCxn id="69" idx="3"/>
            <a:endCxn id="68" idx="1"/>
          </p:cNvCxnSpPr>
          <p:nvPr/>
        </p:nvCxnSpPr>
        <p:spPr>
          <a:xfrm>
            <a:off x="3597104" y="5523447"/>
            <a:ext cx="3671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42FE5135-CE0B-1E6A-6C95-1D4B2038334E}"/>
              </a:ext>
            </a:extLst>
          </p:cNvPr>
          <p:cNvCxnSpPr>
            <a:cxnSpLocks/>
            <a:stCxn id="70" idx="3"/>
            <a:endCxn id="67" idx="1"/>
          </p:cNvCxnSpPr>
          <p:nvPr/>
        </p:nvCxnSpPr>
        <p:spPr>
          <a:xfrm>
            <a:off x="3964297" y="6157113"/>
            <a:ext cx="405420" cy="1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A2ACE34-DB6E-A2DA-F63D-62A6392E623E}"/>
              </a:ext>
            </a:extLst>
          </p:cNvPr>
          <p:cNvSpPr txBox="1"/>
          <p:nvPr/>
        </p:nvSpPr>
        <p:spPr>
          <a:xfrm>
            <a:off x="5299236" y="4617771"/>
            <a:ext cx="3657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Ad</a:t>
            </a:r>
            <a:r>
              <a:rPr lang="ko-KR" altLang="en-US" sz="1200" dirty="0"/>
              <a:t> </a:t>
            </a:r>
            <a:r>
              <a:rPr lang="en-US" altLang="ko-KR" sz="1200" dirty="0"/>
              <a:t>hoc Approach =&gt; Digitalized Systematic Approach</a:t>
            </a:r>
          </a:p>
          <a:p>
            <a:pPr algn="ctr"/>
            <a:r>
              <a:rPr lang="en-US" altLang="ko-KR" sz="1200" dirty="0"/>
              <a:t>(Object-Oriented</a:t>
            </a:r>
            <a:r>
              <a:rPr lang="ko-KR" altLang="en-US" sz="1200" dirty="0"/>
              <a:t> </a:t>
            </a:r>
            <a:r>
              <a:rPr lang="en-US" altLang="ko-KR" sz="1200" dirty="0"/>
              <a:t>Approach)</a:t>
            </a:r>
            <a:endParaRPr lang="ko-KR" altLang="en-US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9F90E5D-DA6A-F8A2-E95D-1DD1FEE6302C}"/>
              </a:ext>
            </a:extLst>
          </p:cNvPr>
          <p:cNvSpPr txBox="1"/>
          <p:nvPr/>
        </p:nvSpPr>
        <p:spPr>
          <a:xfrm>
            <a:off x="3966384" y="5672364"/>
            <a:ext cx="3067576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altLang="ko-KR" sz="1200" dirty="0"/>
              <a:t>Open</a:t>
            </a:r>
            <a:r>
              <a:rPr lang="ko-KR" altLang="en-US" sz="1200" dirty="0"/>
              <a:t> </a:t>
            </a:r>
            <a:r>
              <a:rPr lang="en-US" altLang="ko-KR" sz="1200" dirty="0"/>
              <a:t>R&amp;D, Open Innovation</a:t>
            </a:r>
            <a:endParaRPr lang="ko-KR" altLang="en-US" sz="1200" dirty="0"/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5B063FB7-EFF8-4893-C0EC-2C53265F8D0B}"/>
              </a:ext>
            </a:extLst>
          </p:cNvPr>
          <p:cNvCxnSpPr>
            <a:stCxn id="69" idx="3"/>
            <a:endCxn id="53" idx="1"/>
          </p:cNvCxnSpPr>
          <p:nvPr/>
        </p:nvCxnSpPr>
        <p:spPr>
          <a:xfrm>
            <a:off x="3597104" y="5523447"/>
            <a:ext cx="369280" cy="2874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B5C143A-E60D-EBDC-36E3-557B07C0F3C9}"/>
              </a:ext>
            </a:extLst>
          </p:cNvPr>
          <p:cNvSpPr txBox="1"/>
          <p:nvPr/>
        </p:nvSpPr>
        <p:spPr>
          <a:xfrm>
            <a:off x="4369717" y="6019746"/>
            <a:ext cx="3965759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altLang="ko-KR" sz="1200" dirty="0"/>
              <a:t>Analog =&gt; Digital,  Redefining Role &amp; Responsibility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C1D0C0-8E62-FAF3-AF30-0E53AB9B3F29}"/>
              </a:ext>
            </a:extLst>
          </p:cNvPr>
          <p:cNvSpPr txBox="1"/>
          <p:nvPr/>
        </p:nvSpPr>
        <p:spPr>
          <a:xfrm>
            <a:off x="7513441" y="3880957"/>
            <a:ext cx="1280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Open R&amp;D</a:t>
            </a:r>
          </a:p>
          <a:p>
            <a:pPr algn="ctr"/>
            <a:r>
              <a:rPr lang="en-US" altLang="ko-KR" sz="1200" dirty="0"/>
              <a:t>Open Innovation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08D599-0F16-B0E5-DD62-49A74ECDB1B5}"/>
              </a:ext>
            </a:extLst>
          </p:cNvPr>
          <p:cNvSpPr txBox="1"/>
          <p:nvPr/>
        </p:nvSpPr>
        <p:spPr>
          <a:xfrm>
            <a:off x="4810469" y="3065526"/>
            <a:ext cx="540139" cy="293721"/>
          </a:xfrm>
          <a:prstGeom prst="rect">
            <a:avLst/>
          </a:prstGeom>
          <a:noFill/>
        </p:spPr>
        <p:txBody>
          <a:bodyPr wrap="none" lIns="36000" tIns="36000" rIns="36000" bIns="72000" rtlCol="0">
            <a:spAutoFit/>
          </a:bodyPr>
          <a:lstStyle/>
          <a:p>
            <a:pPr algn="ctr"/>
            <a:r>
              <a:rPr lang="en-US" altLang="ko-KR" sz="1200" dirty="0"/>
              <a:t>Project</a:t>
            </a:r>
            <a:endParaRPr lang="ko-KR" altLang="en-US" sz="12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606AA14-79BF-4289-A89B-686AA65E5FD1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>
            <a:off x="4446218" y="3212387"/>
            <a:ext cx="364251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784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816148-6AF7-5910-B27F-1F1A14BBDAB6}"/>
              </a:ext>
            </a:extLst>
          </p:cNvPr>
          <p:cNvSpPr txBox="1"/>
          <p:nvPr/>
        </p:nvSpPr>
        <p:spPr>
          <a:xfrm>
            <a:off x="507022" y="1033027"/>
            <a:ext cx="874248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R&amp;D </a:t>
            </a:r>
            <a:r>
              <a:rPr lang="ko-KR" altLang="en-US" sz="1400" dirty="0"/>
              <a:t>기획은</a:t>
            </a:r>
            <a:endParaRPr lang="en-US" altLang="ko-KR" sz="1400" dirty="0"/>
          </a:p>
          <a:p>
            <a:r>
              <a:rPr lang="en-US" altLang="ko-KR" sz="1400" dirty="0"/>
              <a:t>      </a:t>
            </a:r>
            <a:r>
              <a:rPr lang="ko-KR" altLang="en-US" sz="1400" dirty="0"/>
              <a:t> 시장과 기술 동향을 분석하여 </a:t>
            </a:r>
            <a:endParaRPr lang="en-US" altLang="ko-KR" sz="1400" dirty="0"/>
          </a:p>
          <a:p>
            <a:r>
              <a:rPr lang="en-US" altLang="ko-KR" sz="1400" dirty="0"/>
              <a:t>       </a:t>
            </a:r>
            <a:r>
              <a:rPr lang="ko-KR" altLang="en-US" sz="1400" dirty="0"/>
              <a:t>조직의 연구개발 전략을 수립하고</a:t>
            </a:r>
            <a:r>
              <a:rPr lang="en-US" altLang="ko-KR" sz="1400" dirty="0"/>
              <a:t>, </a:t>
            </a:r>
          </a:p>
          <a:p>
            <a:r>
              <a:rPr lang="en-US" altLang="ko-KR" sz="1400" dirty="0"/>
              <a:t>       </a:t>
            </a:r>
            <a:r>
              <a:rPr lang="ko-KR" altLang="en-US" sz="1400" dirty="0"/>
              <a:t>전략</a:t>
            </a:r>
            <a:r>
              <a:rPr lang="en-US" altLang="ko-KR" sz="1400" dirty="0"/>
              <a:t> </a:t>
            </a:r>
            <a:r>
              <a:rPr lang="ko-KR" altLang="en-US" sz="1400" dirty="0"/>
              <a:t>달성을 위한 </a:t>
            </a:r>
            <a:r>
              <a:rPr lang="en-US" altLang="ko-KR" sz="1400" dirty="0"/>
              <a:t>Action Plan(Project Pool)</a:t>
            </a:r>
            <a:r>
              <a:rPr lang="ko-KR" altLang="en-US" sz="1400" dirty="0"/>
              <a:t>을 수립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R&amp;D </a:t>
            </a:r>
            <a:r>
              <a:rPr lang="ko-KR" altLang="en-US" sz="1400" dirty="0"/>
              <a:t>기획은 체계적으로 수행되어야 하는데</a:t>
            </a:r>
            <a:endParaRPr lang="en-US" altLang="ko-KR" sz="1400" dirty="0"/>
          </a:p>
          <a:p>
            <a:r>
              <a:rPr lang="en-US" altLang="ko-KR" sz="1400" dirty="0"/>
              <a:t>       </a:t>
            </a:r>
            <a:r>
              <a:rPr lang="ko-KR" altLang="en-US" sz="1400" dirty="0"/>
              <a:t>데이터 기반 의사결정</a:t>
            </a:r>
            <a:r>
              <a:rPr lang="en-US" altLang="ko-KR" sz="1400" dirty="0"/>
              <a:t>,  </a:t>
            </a:r>
            <a:r>
              <a:rPr lang="ko-KR" altLang="en-US" sz="1400" dirty="0"/>
              <a:t>효율적 자원 관리</a:t>
            </a:r>
            <a:r>
              <a:rPr lang="en-US" altLang="ko-KR" sz="1400" dirty="0"/>
              <a:t>, </a:t>
            </a:r>
            <a:r>
              <a:rPr lang="ko-KR" altLang="en-US" sz="1400" dirty="0"/>
              <a:t>진행에 대한 </a:t>
            </a:r>
            <a:r>
              <a:rPr lang="en-US" altLang="ko-KR" sz="1400" dirty="0"/>
              <a:t>Check &amp; Action</a:t>
            </a:r>
          </a:p>
          <a:p>
            <a:r>
              <a:rPr lang="en-US" altLang="ko-KR" sz="1400" dirty="0"/>
              <a:t>       </a:t>
            </a:r>
            <a:r>
              <a:rPr lang="ko-KR" altLang="en-US" sz="1400" dirty="0"/>
              <a:t>개인 편차를 최소화</a:t>
            </a:r>
            <a:r>
              <a:rPr lang="en-US" altLang="ko-KR" sz="1400" dirty="0"/>
              <a:t>,</a:t>
            </a:r>
          </a:p>
          <a:p>
            <a:r>
              <a:rPr lang="en-US" altLang="ko-KR" sz="1400" dirty="0"/>
              <a:t>       </a:t>
            </a:r>
            <a:r>
              <a:rPr lang="ko-KR" altLang="en-US" sz="1400" dirty="0"/>
              <a:t>내</a:t>
            </a:r>
            <a:r>
              <a:rPr lang="en-US" altLang="ko-KR" sz="1400" dirty="0"/>
              <a:t>.</a:t>
            </a:r>
            <a:r>
              <a:rPr lang="ko-KR" altLang="en-US" sz="1400" dirty="0"/>
              <a:t>외부 상황변화에 대한 대응체계  </a:t>
            </a:r>
            <a:r>
              <a:rPr lang="en-US" altLang="ko-KR" sz="14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2CE007-E28E-D64E-6A83-051FF0663D3C}"/>
              </a:ext>
            </a:extLst>
          </p:cNvPr>
          <p:cNvSpPr txBox="1"/>
          <p:nvPr/>
        </p:nvSpPr>
        <p:spPr>
          <a:xfrm>
            <a:off x="627185" y="4198258"/>
            <a:ext cx="86516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R&amp;D </a:t>
            </a:r>
            <a:r>
              <a:rPr lang="ko-KR" altLang="en-US" sz="1400" dirty="0"/>
              <a:t>기획업무는 데이터 기반 의사결정</a:t>
            </a:r>
            <a:r>
              <a:rPr lang="en-US" altLang="ko-KR" sz="1400" dirty="0"/>
              <a:t>, </a:t>
            </a:r>
            <a:r>
              <a:rPr lang="ko-KR" altLang="en-US" sz="1400" dirty="0"/>
              <a:t>효율적 자원 관리</a:t>
            </a:r>
            <a:r>
              <a:rPr lang="en-US" altLang="ko-KR" sz="1400" dirty="0"/>
              <a:t>, </a:t>
            </a:r>
            <a:r>
              <a:rPr lang="ko-KR" altLang="en-US" sz="1400" dirty="0"/>
              <a:t>그리고 체계적 프로젝트 실행을 위해 시스템적 접근이 필수적입니다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59635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76F01C-6A62-651A-747C-864A55AB5A82}"/>
              </a:ext>
            </a:extLst>
          </p:cNvPr>
          <p:cNvSpPr txBox="1"/>
          <p:nvPr/>
        </p:nvSpPr>
        <p:spPr>
          <a:xfrm>
            <a:off x="471638" y="3429000"/>
            <a:ext cx="7029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IT</a:t>
            </a:r>
            <a:r>
              <a:rPr lang="ko-KR" altLang="en-US" sz="1200" dirty="0"/>
              <a:t>산업을 따로 분류해서 지칭하는 것은 의미 없음 </a:t>
            </a:r>
            <a:r>
              <a:rPr lang="en-US" altLang="ko-KR" sz="1200" dirty="0"/>
              <a:t>– </a:t>
            </a:r>
            <a:r>
              <a:rPr lang="ko-KR" altLang="en-US" sz="1200" dirty="0"/>
              <a:t>모든 산업과 비즈니스에서 </a:t>
            </a:r>
            <a:r>
              <a:rPr lang="en-US" altLang="ko-KR" sz="1200" dirty="0"/>
              <a:t>‘</a:t>
            </a:r>
            <a:r>
              <a:rPr lang="ko-KR" altLang="en-US" sz="1200" dirty="0"/>
              <a:t>디지털 전환</a:t>
            </a:r>
            <a:r>
              <a:rPr lang="en-US" altLang="ko-KR" sz="1200" dirty="0"/>
              <a:t>＇</a:t>
            </a:r>
            <a:r>
              <a:rPr lang="ko-KR" altLang="en-US" sz="1200" dirty="0"/>
              <a:t>이 일반화</a:t>
            </a:r>
            <a:endParaRPr lang="en-US" altLang="ko-KR" sz="1200" dirty="0"/>
          </a:p>
          <a:p>
            <a:r>
              <a:rPr lang="en-US" altLang="ko-KR" sz="1200" dirty="0"/>
              <a:t>=&gt; </a:t>
            </a:r>
            <a:r>
              <a:rPr lang="ko-KR" altLang="en-US" sz="1200" dirty="0"/>
              <a:t>모든 분야에서 필수 </a:t>
            </a:r>
            <a:r>
              <a:rPr lang="en-US" altLang="ko-KR" sz="1200" dirty="0"/>
              <a:t>; MOT</a:t>
            </a:r>
            <a:r>
              <a:rPr lang="ko-KR" altLang="en-US" sz="1200" dirty="0"/>
              <a:t> 분야에서의 </a:t>
            </a:r>
            <a:r>
              <a:rPr lang="en-US" altLang="ko-KR" sz="1200" dirty="0"/>
              <a:t>‘</a:t>
            </a:r>
            <a:r>
              <a:rPr lang="ko-KR" altLang="en-US" sz="1200" dirty="0"/>
              <a:t>디지털 전환</a:t>
            </a:r>
            <a:r>
              <a:rPr lang="en-US" altLang="ko-KR" sz="1200" dirty="0"/>
              <a:t>＇</a:t>
            </a:r>
            <a:r>
              <a:rPr lang="ko-KR" altLang="en-US" sz="1200" dirty="0"/>
              <a:t>에 대한 고민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CB1E97-3D21-FF7F-68E0-9AFA8D5D893A}"/>
              </a:ext>
            </a:extLst>
          </p:cNvPr>
          <p:cNvSpPr txBox="1"/>
          <p:nvPr/>
        </p:nvSpPr>
        <p:spPr>
          <a:xfrm>
            <a:off x="471638" y="3046123"/>
            <a:ext cx="6534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고민은 신기술 자체가 아니고</a:t>
            </a:r>
            <a:r>
              <a:rPr lang="en-US" altLang="ko-KR" sz="1200" dirty="0"/>
              <a:t>, </a:t>
            </a:r>
            <a:r>
              <a:rPr lang="ko-KR" altLang="en-US" sz="1200" dirty="0"/>
              <a:t>신기술을 어떻게 내 업무</a:t>
            </a:r>
            <a:r>
              <a:rPr lang="en-US" altLang="ko-KR" sz="1200" dirty="0"/>
              <a:t>, </a:t>
            </a:r>
            <a:r>
              <a:rPr lang="ko-KR" altLang="en-US" sz="1200" dirty="0"/>
              <a:t>비즈니스와 연결할 것인지 고민 필요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623A62-C8CB-715D-4C49-2A4C0E669277}"/>
              </a:ext>
            </a:extLst>
          </p:cNvPr>
          <p:cNvSpPr txBox="1"/>
          <p:nvPr/>
        </p:nvSpPr>
        <p:spPr>
          <a:xfrm>
            <a:off x="548640" y="1264829"/>
            <a:ext cx="5785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스스로 의식적인 노력이 없으면 너무 쉽게 </a:t>
            </a:r>
            <a:r>
              <a:rPr lang="en-US" altLang="ko-KR" sz="1200" dirty="0"/>
              <a:t>‘</a:t>
            </a:r>
            <a:r>
              <a:rPr lang="ko-KR" altLang="en-US" sz="1200" dirty="0"/>
              <a:t>습관적 사고의 패러다임</a:t>
            </a:r>
            <a:r>
              <a:rPr lang="en-US" altLang="ko-KR" sz="1200" dirty="0"/>
              <a:t>＇</a:t>
            </a:r>
            <a:r>
              <a:rPr lang="ko-KR" altLang="en-US" sz="1200" dirty="0"/>
              <a:t>에 갇혀버린다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인간 역사이래 가장 빠른 변화의 시기에 있음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52E6AC-DA5C-6DD5-6439-97906AAFC247}"/>
              </a:ext>
            </a:extLst>
          </p:cNvPr>
          <p:cNvSpPr txBox="1"/>
          <p:nvPr/>
        </p:nvSpPr>
        <p:spPr>
          <a:xfrm>
            <a:off x="548640" y="987830"/>
            <a:ext cx="74286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5G,  </a:t>
            </a:r>
            <a:r>
              <a:rPr lang="ko-KR" altLang="en-US" sz="1200" dirty="0"/>
              <a:t>사물인터넷</a:t>
            </a:r>
            <a:r>
              <a:rPr lang="en-US" altLang="ko-KR" sz="1200" dirty="0"/>
              <a:t>, </a:t>
            </a:r>
            <a:r>
              <a:rPr lang="ko-KR" altLang="en-US" sz="1200" dirty="0"/>
              <a:t>인공지능</a:t>
            </a:r>
            <a:r>
              <a:rPr lang="en-US" altLang="ko-KR" sz="1200" dirty="0"/>
              <a:t>, </a:t>
            </a:r>
            <a:r>
              <a:rPr lang="ko-KR" altLang="en-US" sz="1200" dirty="0"/>
              <a:t>양자컴퓨터 등 새로운 기술발전의 태풍 한가운데 있는 우리의 위치에 대한 이해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24199-1CAD-4C27-E660-F482FCA8C02B}"/>
              </a:ext>
            </a:extLst>
          </p:cNvPr>
          <p:cNvSpPr txBox="1"/>
          <p:nvPr/>
        </p:nvSpPr>
        <p:spPr>
          <a:xfrm>
            <a:off x="548640" y="1793636"/>
            <a:ext cx="4677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독일 메르켈 총리 </a:t>
            </a:r>
            <a:r>
              <a:rPr lang="en-US" altLang="ko-KR" sz="1200" dirty="0"/>
              <a:t>15</a:t>
            </a:r>
            <a:r>
              <a:rPr lang="ko-KR" altLang="en-US" sz="1200" dirty="0"/>
              <a:t>년 집권 </a:t>
            </a:r>
            <a:r>
              <a:rPr lang="en-US" altLang="ko-KR" sz="1200" dirty="0"/>
              <a:t>; </a:t>
            </a:r>
            <a:r>
              <a:rPr lang="ko-KR" altLang="en-US" sz="1200" dirty="0"/>
              <a:t>어린이들 남성도 총리가 될 수 있나요</a:t>
            </a:r>
            <a:r>
              <a:rPr lang="en-US" altLang="ko-KR" sz="1200" dirty="0"/>
              <a:t>?</a:t>
            </a:r>
          </a:p>
          <a:p>
            <a:r>
              <a:rPr lang="ko-KR" altLang="en-US" sz="1200" dirty="0"/>
              <a:t>관점의 변화인식</a:t>
            </a:r>
            <a:r>
              <a:rPr lang="en-US" altLang="ko-KR" sz="1200" dirty="0"/>
              <a:t>, </a:t>
            </a:r>
            <a:r>
              <a:rPr lang="ko-KR" altLang="en-US" sz="1200" dirty="0"/>
              <a:t>메타적 관점에서 기업문화</a:t>
            </a:r>
            <a:r>
              <a:rPr lang="en-US" altLang="ko-KR" sz="1200" dirty="0"/>
              <a:t>. </a:t>
            </a:r>
            <a:r>
              <a:rPr lang="ko-KR" altLang="en-US" sz="1200" dirty="0"/>
              <a:t>시스템 볼 수 있기를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92EBE8-EC89-FA70-0514-E72FD53E4AAC}"/>
              </a:ext>
            </a:extLst>
          </p:cNvPr>
          <p:cNvSpPr txBox="1"/>
          <p:nvPr/>
        </p:nvSpPr>
        <p:spPr>
          <a:xfrm>
            <a:off x="548640" y="2353625"/>
            <a:ext cx="7045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엘빈토플러</a:t>
            </a:r>
            <a:r>
              <a:rPr lang="ko-KR" altLang="en-US" sz="1200" dirty="0"/>
              <a:t> </a:t>
            </a:r>
            <a:r>
              <a:rPr lang="en-US" altLang="ko-KR" sz="1200" dirty="0"/>
              <a:t>– 21</a:t>
            </a:r>
            <a:r>
              <a:rPr lang="ko-KR" altLang="en-US" sz="1200" dirty="0"/>
              <a:t>세기 문맹은 배운 것을 일부러 잊고</a:t>
            </a:r>
            <a:r>
              <a:rPr lang="en-US" altLang="ko-KR" sz="1200" dirty="0"/>
              <a:t>, </a:t>
            </a:r>
            <a:r>
              <a:rPr lang="ko-KR" altLang="en-US" sz="1200" dirty="0"/>
              <a:t>새로운 것을 배울 수 있는 능력이 없는 사람</a:t>
            </a:r>
            <a:endParaRPr lang="en-US" altLang="ko-KR" sz="1200" dirty="0"/>
          </a:p>
          <a:p>
            <a:r>
              <a:rPr lang="ko-KR" altLang="en-US" sz="1200" dirty="0"/>
              <a:t>즉</a:t>
            </a:r>
            <a:r>
              <a:rPr lang="en-US" altLang="ko-KR" sz="1200" dirty="0"/>
              <a:t>, 21</a:t>
            </a:r>
            <a:r>
              <a:rPr lang="ko-KR" altLang="en-US" sz="1200" dirty="0"/>
              <a:t>세기 </a:t>
            </a:r>
            <a:r>
              <a:rPr lang="ko-KR" altLang="en-US" sz="1200" dirty="0" err="1"/>
              <a:t>리터러시는</a:t>
            </a:r>
            <a:r>
              <a:rPr lang="ko-KR" altLang="en-US" sz="1200" dirty="0"/>
              <a:t> 이전에 배운 지식과 기술을 버리고</a:t>
            </a:r>
            <a:r>
              <a:rPr lang="en-US" altLang="ko-KR" sz="1200" dirty="0"/>
              <a:t>, </a:t>
            </a:r>
            <a:r>
              <a:rPr lang="ko-KR" altLang="en-US" sz="1200" dirty="0"/>
              <a:t>새로운 지식과 기술을 받아 들일 수 있는 능력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BA4D77-89DA-E039-816A-09B46A30234D}"/>
              </a:ext>
            </a:extLst>
          </p:cNvPr>
          <p:cNvSpPr txBox="1"/>
          <p:nvPr/>
        </p:nvSpPr>
        <p:spPr>
          <a:xfrm>
            <a:off x="471638" y="4119798"/>
            <a:ext cx="96520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뇌 과학자 </a:t>
            </a:r>
            <a:r>
              <a:rPr lang="ko-KR" altLang="en-US" sz="1200" dirty="0" err="1"/>
              <a:t>정재승</a:t>
            </a:r>
            <a:r>
              <a:rPr lang="ko-KR" altLang="en-US" sz="1200" dirty="0"/>
              <a:t> 교수</a:t>
            </a:r>
            <a:endParaRPr lang="en-US" altLang="ko-KR" sz="1200"/>
          </a:p>
          <a:p>
            <a:r>
              <a:rPr lang="en-US" altLang="ko-KR" sz="1200"/>
              <a:t>60</a:t>
            </a:r>
            <a:r>
              <a:rPr lang="ko-KR" altLang="en-US" sz="1200" dirty="0"/>
              <a:t>년대 생은 민주화 쟁취 </a:t>
            </a:r>
            <a:r>
              <a:rPr lang="en-US" altLang="ko-KR" sz="1200" dirty="0"/>
              <a:t>&amp; </a:t>
            </a:r>
            <a:r>
              <a:rPr lang="ko-KR" altLang="en-US" sz="1200" dirty="0"/>
              <a:t>삶이 민주적이지는 않고 권위적</a:t>
            </a:r>
            <a:r>
              <a:rPr lang="en-US" altLang="ko-KR" sz="1200" dirty="0"/>
              <a:t>, </a:t>
            </a:r>
            <a:r>
              <a:rPr lang="ko-KR" altLang="en-US" sz="1200" dirty="0"/>
              <a:t>가부장적 사회</a:t>
            </a:r>
            <a:r>
              <a:rPr lang="en-US" altLang="ko-KR" sz="1200" dirty="0"/>
              <a:t>, </a:t>
            </a:r>
            <a:r>
              <a:rPr lang="ko-KR" altLang="en-US" sz="1200" dirty="0"/>
              <a:t>민주화의 전리품 혜택도 누림</a:t>
            </a:r>
            <a:endParaRPr lang="en-US" altLang="ko-KR" sz="1200" dirty="0"/>
          </a:p>
          <a:p>
            <a:r>
              <a:rPr lang="en-US" altLang="ko-KR" sz="1200" dirty="0"/>
              <a:t>70</a:t>
            </a:r>
            <a:r>
              <a:rPr lang="ko-KR" altLang="en-US" sz="1200" dirty="0"/>
              <a:t>년대 생은 경제적 풍요</a:t>
            </a:r>
            <a:r>
              <a:rPr lang="en-US" altLang="ko-KR" sz="1200" dirty="0"/>
              <a:t>, </a:t>
            </a:r>
            <a:r>
              <a:rPr lang="ko-KR" altLang="en-US" sz="1200" dirty="0"/>
              <a:t>문화적 </a:t>
            </a:r>
            <a:r>
              <a:rPr lang="ko-KR" altLang="en-US" sz="1200" dirty="0" err="1"/>
              <a:t>해택</a:t>
            </a:r>
            <a:r>
              <a:rPr lang="ko-KR" altLang="en-US" sz="1200" dirty="0"/>
              <a:t> 누림 </a:t>
            </a:r>
            <a:r>
              <a:rPr lang="en-US" altLang="ko-KR" sz="1200" dirty="0"/>
              <a:t>x</a:t>
            </a:r>
            <a:r>
              <a:rPr lang="ko-KR" altLang="en-US" sz="1200" dirty="0"/>
              <a:t>세대 </a:t>
            </a:r>
            <a:r>
              <a:rPr lang="en-US" altLang="ko-KR" sz="1200" dirty="0"/>
              <a:t>, </a:t>
            </a:r>
            <a:r>
              <a:rPr lang="ko-KR" altLang="en-US" sz="1200" dirty="0"/>
              <a:t>낳은 사회로 만드는 리더 하나 없다 없다</a:t>
            </a:r>
            <a:r>
              <a:rPr lang="en-US" altLang="ko-KR" sz="1200" dirty="0"/>
              <a:t>. </a:t>
            </a:r>
            <a:r>
              <a:rPr lang="ko-KR" altLang="en-US" sz="1200" dirty="0"/>
              <a:t>부끄러워 함</a:t>
            </a:r>
            <a:endParaRPr lang="en-US" altLang="ko-KR" sz="1200" dirty="0"/>
          </a:p>
          <a:p>
            <a:r>
              <a:rPr lang="en-US" altLang="ko-KR" sz="1200" dirty="0"/>
              <a:t>80</a:t>
            </a:r>
            <a:r>
              <a:rPr lang="ko-KR" altLang="en-US" sz="1200" dirty="0"/>
              <a:t>년대 세상을 바꾸고자 함</a:t>
            </a:r>
            <a:r>
              <a:rPr lang="en-US" altLang="ko-KR" sz="1200" dirty="0"/>
              <a:t>, </a:t>
            </a:r>
            <a:r>
              <a:rPr lang="ko-KR" altLang="en-US" sz="1200" dirty="0"/>
              <a:t>그들의 방식으로 </a:t>
            </a:r>
            <a:r>
              <a:rPr lang="ko-KR" altLang="en-US" sz="1200" dirty="0" err="1"/>
              <a:t>워라벨</a:t>
            </a:r>
            <a:r>
              <a:rPr lang="en-US" altLang="ko-KR" sz="1200" dirty="0"/>
              <a:t>, </a:t>
            </a:r>
            <a:r>
              <a:rPr lang="ko-KR" altLang="en-US" sz="1200" dirty="0"/>
              <a:t>비혼</a:t>
            </a:r>
            <a:r>
              <a:rPr lang="en-US" altLang="ko-KR" sz="1200" dirty="0"/>
              <a:t>, </a:t>
            </a:r>
            <a:r>
              <a:rPr lang="ko-KR" altLang="en-US" sz="1200" dirty="0"/>
              <a:t>권위에 대항 </a:t>
            </a:r>
            <a:endParaRPr lang="en-US" altLang="ko-KR" sz="1200" dirty="0"/>
          </a:p>
          <a:p>
            <a:r>
              <a:rPr lang="en-US" altLang="ko-KR" sz="1200" dirty="0"/>
              <a:t>90</a:t>
            </a:r>
            <a:r>
              <a:rPr lang="ko-KR" altLang="en-US" sz="1200" dirty="0" err="1"/>
              <a:t>년대생</a:t>
            </a:r>
            <a:r>
              <a:rPr lang="ko-KR" altLang="en-US" sz="1200" dirty="0"/>
              <a:t> 집에서 남녀평등</a:t>
            </a:r>
            <a:r>
              <a:rPr lang="en-US" altLang="ko-KR" sz="1200" dirty="0"/>
              <a:t>, </a:t>
            </a:r>
            <a:r>
              <a:rPr lang="ko-KR" altLang="en-US" sz="1200" dirty="0"/>
              <a:t>세상은 남녀 차별 존재</a:t>
            </a:r>
            <a:r>
              <a:rPr lang="en-US" altLang="ko-KR" sz="1200" dirty="0"/>
              <a:t>, </a:t>
            </a:r>
            <a:r>
              <a:rPr lang="ko-KR" altLang="en-US" sz="1200" dirty="0"/>
              <a:t>민주화 생의 권위이 아직도 있음</a:t>
            </a:r>
            <a:r>
              <a:rPr lang="en-US" altLang="ko-KR" sz="1200" dirty="0"/>
              <a:t>, </a:t>
            </a:r>
            <a:r>
              <a:rPr lang="ko-KR" altLang="en-US" sz="1200" dirty="0"/>
              <a:t>선배 맘에 들려고 하지 않고</a:t>
            </a:r>
            <a:r>
              <a:rPr lang="en-US" altLang="ko-KR" sz="1200" dirty="0"/>
              <a:t>, </a:t>
            </a:r>
            <a:r>
              <a:rPr lang="ko-KR" altLang="en-US" sz="1200" dirty="0"/>
              <a:t>자신만의 방식으로 삶을 산다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실험실 장비 망가뜨린 거</a:t>
            </a:r>
            <a:r>
              <a:rPr lang="en-US" altLang="ko-KR" sz="1200" dirty="0"/>
              <a:t>, </a:t>
            </a:r>
            <a:r>
              <a:rPr lang="ko-KR" altLang="en-US" sz="1200" dirty="0"/>
              <a:t>그들의 방식으로 시시비비를 가려주기를 바랬을 텐데</a:t>
            </a:r>
            <a:r>
              <a:rPr lang="en-US" altLang="ko-KR" sz="1200" dirty="0"/>
              <a:t>,,</a:t>
            </a:r>
          </a:p>
          <a:p>
            <a:r>
              <a:rPr lang="ko-KR" altLang="en-US" sz="1200" dirty="0" err="1"/>
              <a:t>쿨한척</a:t>
            </a:r>
            <a:r>
              <a:rPr lang="ko-KR" altLang="en-US" sz="1200" dirty="0"/>
              <a:t> 하지 말라</a:t>
            </a:r>
            <a:r>
              <a:rPr lang="en-US" altLang="ko-KR" sz="1200" dirty="0"/>
              <a:t>, </a:t>
            </a:r>
            <a:r>
              <a:rPr lang="ko-KR" altLang="en-US" sz="1200" dirty="0"/>
              <a:t>그럴 듯 하게 </a:t>
            </a:r>
            <a:r>
              <a:rPr lang="ko-KR" altLang="en-US" sz="1200" dirty="0" err="1"/>
              <a:t>폼잡지</a:t>
            </a:r>
            <a:r>
              <a:rPr lang="ko-KR" altLang="en-US" sz="1200" dirty="0"/>
              <a:t> 말고</a:t>
            </a:r>
            <a:r>
              <a:rPr lang="en-US" altLang="ko-KR" sz="1200" dirty="0"/>
              <a:t>, </a:t>
            </a:r>
            <a:r>
              <a:rPr lang="ko-KR" altLang="en-US" sz="1200" dirty="0"/>
              <a:t>그들의 방식으로 세상을 살고 있음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 err="1"/>
              <a:t>월급받은</a:t>
            </a:r>
            <a:r>
              <a:rPr lang="ko-KR" altLang="en-US" sz="1200" dirty="0"/>
              <a:t> 만큼만 일하는데 그들의 주장</a:t>
            </a:r>
            <a:r>
              <a:rPr lang="en-US" altLang="ko-KR" sz="1200" dirty="0"/>
              <a:t>, </a:t>
            </a:r>
            <a:r>
              <a:rPr lang="ko-KR" altLang="en-US" sz="1200" dirty="0"/>
              <a:t>자신만의 방식        주인의식을 바라고 있으면</a:t>
            </a:r>
            <a:r>
              <a:rPr lang="en-US" altLang="ko-KR" sz="1200" dirty="0"/>
              <a:t>, </a:t>
            </a:r>
            <a:r>
              <a:rPr lang="ko-KR" altLang="en-US" sz="1200" dirty="0"/>
              <a:t>주인으로 대해주라</a:t>
            </a:r>
            <a:endParaRPr lang="en-US" altLang="ko-KR" sz="1200" dirty="0"/>
          </a:p>
          <a:p>
            <a:r>
              <a:rPr lang="ko-KR" altLang="en-US" sz="1200" dirty="0"/>
              <a:t>이게 내가 이제는 우리가 시스템적으로 업무를 진행해야 하는 이유</a:t>
            </a:r>
          </a:p>
        </p:txBody>
      </p:sp>
    </p:spTree>
    <p:extLst>
      <p:ext uri="{BB962C8B-B14F-4D97-AF65-F5344CB8AC3E}">
        <p14:creationId xmlns:p14="http://schemas.microsoft.com/office/powerpoint/2010/main" val="1283969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EB606F58-C05F-7B5D-8752-6FB42255B004}"/>
              </a:ext>
            </a:extLst>
          </p:cNvPr>
          <p:cNvSpPr txBox="1"/>
          <p:nvPr/>
        </p:nvSpPr>
        <p:spPr>
          <a:xfrm>
            <a:off x="3871779" y="991320"/>
            <a:ext cx="2142309" cy="442035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ko-KR" altLang="en-US" sz="1200" dirty="0"/>
              <a:t>내</a:t>
            </a:r>
            <a:r>
              <a:rPr lang="en-US" altLang="ko-KR" sz="1200" dirty="0"/>
              <a:t>.</a:t>
            </a:r>
            <a:r>
              <a:rPr lang="ko-KR" altLang="en-US" sz="1200" dirty="0"/>
              <a:t>외부 동향 정보수집</a:t>
            </a:r>
            <a:endParaRPr lang="en-US" altLang="ko-KR" sz="1200" dirty="0"/>
          </a:p>
          <a:p>
            <a:pPr algn="ctr"/>
            <a:r>
              <a:rPr lang="en-US" altLang="ko-KR" sz="1200" dirty="0"/>
              <a:t>(Business/Market/Technology)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910F95-22BC-6D2C-4E33-3BCEAA68B00C}"/>
              </a:ext>
            </a:extLst>
          </p:cNvPr>
          <p:cNvSpPr txBox="1"/>
          <p:nvPr/>
        </p:nvSpPr>
        <p:spPr>
          <a:xfrm>
            <a:off x="8086380" y="264405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R&amp;D Planning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F80DBE-EF54-DE0C-3A12-720427BC5532}"/>
              </a:ext>
            </a:extLst>
          </p:cNvPr>
          <p:cNvSpPr txBox="1"/>
          <p:nvPr/>
        </p:nvSpPr>
        <p:spPr>
          <a:xfrm>
            <a:off x="224659" y="264405"/>
            <a:ext cx="161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Process, Scope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6DF343-BE5B-CFAA-8976-BAB8352CD977}"/>
              </a:ext>
            </a:extLst>
          </p:cNvPr>
          <p:cNvSpPr txBox="1"/>
          <p:nvPr/>
        </p:nvSpPr>
        <p:spPr>
          <a:xfrm>
            <a:off x="4180422" y="1803437"/>
            <a:ext cx="1525024" cy="25736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ko-KR" altLang="en-US" sz="1200" dirty="0"/>
              <a:t>수집정보에</a:t>
            </a:r>
            <a:r>
              <a:rPr lang="en-US" altLang="ko-KR" sz="1200" dirty="0"/>
              <a:t> </a:t>
            </a:r>
            <a:r>
              <a:rPr lang="ko-KR" altLang="en-US" sz="1200" dirty="0"/>
              <a:t>대한 선별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4521BE-7614-8186-53C8-B948E3E99A5F}"/>
              </a:ext>
            </a:extLst>
          </p:cNvPr>
          <p:cNvSpPr txBox="1"/>
          <p:nvPr/>
        </p:nvSpPr>
        <p:spPr>
          <a:xfrm>
            <a:off x="3667664" y="2423049"/>
            <a:ext cx="2550561" cy="442035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ko-KR" altLang="en-US" sz="1200" dirty="0"/>
              <a:t>정보 </a:t>
            </a:r>
            <a:r>
              <a:rPr lang="en-US" altLang="ko-KR" sz="1200" dirty="0"/>
              <a:t>Categorizing</a:t>
            </a:r>
          </a:p>
          <a:p>
            <a:pPr algn="ctr"/>
            <a:r>
              <a:rPr lang="en-US" altLang="ko-KR" sz="1200" dirty="0"/>
              <a:t>(Technology, Regulation, Market, </a:t>
            </a:r>
            <a:r>
              <a:rPr lang="en-US" altLang="ko-KR" sz="1200" dirty="0" err="1"/>
              <a:t>etc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D29292-4ADA-8233-9C91-EDC1ADAF35EF}"/>
              </a:ext>
            </a:extLst>
          </p:cNvPr>
          <p:cNvSpPr txBox="1"/>
          <p:nvPr/>
        </p:nvSpPr>
        <p:spPr>
          <a:xfrm>
            <a:off x="1727435" y="3295498"/>
            <a:ext cx="2017403" cy="442035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ko-KR" altLang="en-US" sz="1200" dirty="0"/>
              <a:t>정보</a:t>
            </a:r>
            <a:r>
              <a:rPr lang="en-US" altLang="ko-KR" sz="1200" dirty="0"/>
              <a:t> Tagging</a:t>
            </a:r>
          </a:p>
          <a:p>
            <a:pPr algn="ctr"/>
            <a:r>
              <a:rPr lang="en-US" altLang="ko-KR" sz="1200" dirty="0"/>
              <a:t>(Strategy, PRM/TRM, Project)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735203-181E-738C-8E8C-C0DF1648E59A}"/>
              </a:ext>
            </a:extLst>
          </p:cNvPr>
          <p:cNvSpPr txBox="1"/>
          <p:nvPr/>
        </p:nvSpPr>
        <p:spPr>
          <a:xfrm>
            <a:off x="6552550" y="4774711"/>
            <a:ext cx="1420894" cy="25736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ko-KR" altLang="en-US" sz="1200" dirty="0"/>
              <a:t>정보 분석 </a:t>
            </a:r>
            <a:r>
              <a:rPr lang="en-US" altLang="ko-KR" sz="1200" dirty="0"/>
              <a:t>(Analysis)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AF7139-5A5B-0E18-85F2-A806C0CA8879}"/>
              </a:ext>
            </a:extLst>
          </p:cNvPr>
          <p:cNvSpPr txBox="1"/>
          <p:nvPr/>
        </p:nvSpPr>
        <p:spPr>
          <a:xfrm>
            <a:off x="2300632" y="4099666"/>
            <a:ext cx="870999" cy="25736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sz="1200" dirty="0"/>
              <a:t>Impact</a:t>
            </a:r>
            <a:r>
              <a:rPr lang="ko-KR" altLang="en-US" sz="1200" dirty="0"/>
              <a:t> 분석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03384A-1458-A60D-99D3-D60F74E83104}"/>
              </a:ext>
            </a:extLst>
          </p:cNvPr>
          <p:cNvSpPr txBox="1"/>
          <p:nvPr/>
        </p:nvSpPr>
        <p:spPr>
          <a:xfrm>
            <a:off x="2183618" y="4774710"/>
            <a:ext cx="1105038" cy="25736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ko-KR" altLang="en-US" sz="1200" dirty="0"/>
              <a:t>분석</a:t>
            </a:r>
            <a:r>
              <a:rPr lang="en-US" altLang="ko-KR" sz="1200" dirty="0"/>
              <a:t>/</a:t>
            </a:r>
            <a:r>
              <a:rPr lang="ko-KR" altLang="en-US" sz="1200" dirty="0"/>
              <a:t>검토 결과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0763CC-1ED8-B2E1-132C-AE33B745CBAF}"/>
              </a:ext>
            </a:extLst>
          </p:cNvPr>
          <p:cNvSpPr txBox="1"/>
          <p:nvPr/>
        </p:nvSpPr>
        <p:spPr>
          <a:xfrm>
            <a:off x="4667067" y="5343327"/>
            <a:ext cx="688256" cy="25736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ko-KR" altLang="en-US" sz="1200" dirty="0"/>
              <a:t>의사결정</a:t>
            </a:r>
            <a:endParaRPr lang="en-US" altLang="ko-KR" sz="1200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7512047-C738-49C3-14AD-157C73CD1259}"/>
              </a:ext>
            </a:extLst>
          </p:cNvPr>
          <p:cNvCxnSpPr>
            <a:stCxn id="37" idx="2"/>
            <a:endCxn id="14" idx="0"/>
          </p:cNvCxnSpPr>
          <p:nvPr/>
        </p:nvCxnSpPr>
        <p:spPr>
          <a:xfrm>
            <a:off x="4942934" y="1433355"/>
            <a:ext cx="0" cy="370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9B4CFC1-39AB-3F74-B687-4C3E9D68808D}"/>
              </a:ext>
            </a:extLst>
          </p:cNvPr>
          <p:cNvCxnSpPr>
            <a:stCxn id="14" idx="2"/>
            <a:endCxn id="16" idx="0"/>
          </p:cNvCxnSpPr>
          <p:nvPr/>
        </p:nvCxnSpPr>
        <p:spPr>
          <a:xfrm>
            <a:off x="4942934" y="2060806"/>
            <a:ext cx="11" cy="362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60FD1D99-C89A-CC56-D10E-05299B5B9263}"/>
              </a:ext>
            </a:extLst>
          </p:cNvPr>
          <p:cNvCxnSpPr>
            <a:cxnSpLocks/>
            <a:stCxn id="16" idx="1"/>
            <a:endCxn id="18" idx="0"/>
          </p:cNvCxnSpPr>
          <p:nvPr/>
        </p:nvCxnSpPr>
        <p:spPr>
          <a:xfrm rot="10800000" flipV="1">
            <a:off x="2736138" y="2644066"/>
            <a:ext cx="931527" cy="6514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3F486FE3-CEA4-F3DB-9A27-E86A38F20646}"/>
              </a:ext>
            </a:extLst>
          </p:cNvPr>
          <p:cNvCxnSpPr>
            <a:stCxn id="16" idx="3"/>
            <a:endCxn id="20" idx="0"/>
          </p:cNvCxnSpPr>
          <p:nvPr/>
        </p:nvCxnSpPr>
        <p:spPr>
          <a:xfrm>
            <a:off x="6218225" y="2644067"/>
            <a:ext cx="1044772" cy="21306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5371F8F-41CE-9734-E930-339C4E5DBEEE}"/>
              </a:ext>
            </a:extLst>
          </p:cNvPr>
          <p:cNvCxnSpPr>
            <a:stCxn id="18" idx="2"/>
            <a:endCxn id="22" idx="0"/>
          </p:cNvCxnSpPr>
          <p:nvPr/>
        </p:nvCxnSpPr>
        <p:spPr>
          <a:xfrm flipH="1">
            <a:off x="2736132" y="3737533"/>
            <a:ext cx="5" cy="362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597CE06-7D32-878D-F557-85F253E2B9DA}"/>
              </a:ext>
            </a:extLst>
          </p:cNvPr>
          <p:cNvCxnSpPr>
            <a:stCxn id="22" idx="2"/>
            <a:endCxn id="24" idx="0"/>
          </p:cNvCxnSpPr>
          <p:nvPr/>
        </p:nvCxnSpPr>
        <p:spPr>
          <a:xfrm>
            <a:off x="2736132" y="4357035"/>
            <a:ext cx="5" cy="417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DD171E1D-5231-7809-589C-AD4A5902B097}"/>
              </a:ext>
            </a:extLst>
          </p:cNvPr>
          <p:cNvCxnSpPr>
            <a:cxnSpLocks/>
            <a:stCxn id="24" idx="2"/>
            <a:endCxn id="25" idx="1"/>
          </p:cNvCxnSpPr>
          <p:nvPr/>
        </p:nvCxnSpPr>
        <p:spPr>
          <a:xfrm rot="16200000" flipH="1">
            <a:off x="3481636" y="4286580"/>
            <a:ext cx="439933" cy="19309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E2D10F7C-70E0-EB6F-2F0F-01A9694AD911}"/>
              </a:ext>
            </a:extLst>
          </p:cNvPr>
          <p:cNvCxnSpPr>
            <a:cxnSpLocks/>
            <a:stCxn id="20" idx="2"/>
            <a:endCxn id="25" idx="3"/>
          </p:cNvCxnSpPr>
          <p:nvPr/>
        </p:nvCxnSpPr>
        <p:spPr>
          <a:xfrm rot="5400000">
            <a:off x="6089194" y="4298209"/>
            <a:ext cx="439932" cy="19076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54885BE-4C0E-CB15-CD5E-EC940BEE26BF}"/>
              </a:ext>
            </a:extLst>
          </p:cNvPr>
          <p:cNvSpPr txBox="1"/>
          <p:nvPr/>
        </p:nvSpPr>
        <p:spPr>
          <a:xfrm>
            <a:off x="2392384" y="2294364"/>
            <a:ext cx="673830" cy="25736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sz="1200" dirty="0"/>
              <a:t>On-going</a:t>
            </a:r>
            <a:endParaRPr lang="ko-KR" altLang="en-US" sz="12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C7EB2B-612A-CE3C-E555-695105F08F84}"/>
              </a:ext>
            </a:extLst>
          </p:cNvPr>
          <p:cNvSpPr txBox="1"/>
          <p:nvPr/>
        </p:nvSpPr>
        <p:spPr>
          <a:xfrm>
            <a:off x="6953976" y="2276189"/>
            <a:ext cx="618045" cy="25736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sz="1200" dirty="0"/>
              <a:t>Periodic</a:t>
            </a:r>
            <a:endParaRPr lang="ko-KR" altLang="en-US" sz="12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D034BF-4874-7878-7F9D-557A05B84025}"/>
              </a:ext>
            </a:extLst>
          </p:cNvPr>
          <p:cNvSpPr txBox="1"/>
          <p:nvPr/>
        </p:nvSpPr>
        <p:spPr>
          <a:xfrm>
            <a:off x="4226700" y="5875593"/>
            <a:ext cx="1567215" cy="442035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sz="1200" dirty="0"/>
              <a:t>Strategy/Project(Pool)</a:t>
            </a:r>
          </a:p>
          <a:p>
            <a:pPr algn="ctr"/>
            <a:r>
              <a:rPr lang="ko-KR" altLang="en-US" sz="1200" dirty="0"/>
              <a:t>반영 </a:t>
            </a:r>
            <a:r>
              <a:rPr lang="en-US" altLang="ko-KR" sz="1200" dirty="0"/>
              <a:t>(</a:t>
            </a:r>
            <a:r>
              <a:rPr lang="ko-KR" altLang="en-US" sz="1200" dirty="0"/>
              <a:t>유지</a:t>
            </a:r>
            <a:r>
              <a:rPr lang="en-US" altLang="ko-KR" sz="1200" dirty="0"/>
              <a:t>/</a:t>
            </a:r>
            <a:r>
              <a:rPr lang="ko-KR" altLang="en-US" sz="1200" dirty="0"/>
              <a:t>수정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24BF101-E4C8-FDA7-3A6F-130833084A24}"/>
              </a:ext>
            </a:extLst>
          </p:cNvPr>
          <p:cNvCxnSpPr>
            <a:stCxn id="25" idx="2"/>
            <a:endCxn id="64" idx="0"/>
          </p:cNvCxnSpPr>
          <p:nvPr/>
        </p:nvCxnSpPr>
        <p:spPr>
          <a:xfrm flipH="1">
            <a:off x="5010308" y="5600696"/>
            <a:ext cx="887" cy="274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463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4FD84-13F0-3BB2-5473-C20F9E4B2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73E14EBF-A8CB-E38D-9A53-CC9141DC4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140215"/>
              </p:ext>
            </p:extLst>
          </p:nvPr>
        </p:nvGraphicFramePr>
        <p:xfrm>
          <a:off x="861677" y="1501540"/>
          <a:ext cx="7951359" cy="48814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6812">
                  <a:extLst>
                    <a:ext uri="{9D8B030D-6E8A-4147-A177-3AD203B41FA5}">
                      <a16:colId xmlns:a16="http://schemas.microsoft.com/office/drawing/2014/main" val="3940781810"/>
                    </a:ext>
                  </a:extLst>
                </a:gridCol>
                <a:gridCol w="3654094">
                  <a:extLst>
                    <a:ext uri="{9D8B030D-6E8A-4147-A177-3AD203B41FA5}">
                      <a16:colId xmlns:a16="http://schemas.microsoft.com/office/drawing/2014/main" val="1757821876"/>
                    </a:ext>
                  </a:extLst>
                </a:gridCol>
                <a:gridCol w="2650453">
                  <a:extLst>
                    <a:ext uri="{9D8B030D-6E8A-4147-A177-3AD203B41FA5}">
                      <a16:colId xmlns:a16="http://schemas.microsoft.com/office/drawing/2014/main" val="252927778"/>
                    </a:ext>
                  </a:extLst>
                </a:gridCol>
              </a:tblGrid>
              <a:tr h="185080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267843"/>
                  </a:ext>
                </a:extLst>
              </a:tr>
              <a:tr h="7757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658883"/>
                  </a:ext>
                </a:extLst>
              </a:tr>
              <a:tr h="8165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977014"/>
                  </a:ext>
                </a:extLst>
              </a:tr>
              <a:tr h="7757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016204"/>
                  </a:ext>
                </a:extLst>
              </a:tr>
              <a:tr h="66274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39698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0FEF3A5-CE9A-FB0F-7FB8-B33B1A10DC52}"/>
              </a:ext>
            </a:extLst>
          </p:cNvPr>
          <p:cNvSpPr txBox="1"/>
          <p:nvPr/>
        </p:nvSpPr>
        <p:spPr>
          <a:xfrm>
            <a:off x="1185892" y="2253484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Identifying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7C59E1-F0CE-E08E-B7DD-FE248D97C7D4}"/>
              </a:ext>
            </a:extLst>
          </p:cNvPr>
          <p:cNvSpPr txBox="1"/>
          <p:nvPr/>
        </p:nvSpPr>
        <p:spPr>
          <a:xfrm>
            <a:off x="1084901" y="3494415"/>
            <a:ext cx="1106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Gathering &amp;</a:t>
            </a:r>
          </a:p>
          <a:p>
            <a:pPr algn="ctr"/>
            <a:r>
              <a:rPr lang="en-US" altLang="ko-KR" sz="1400" dirty="0"/>
              <a:t>Filtering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B75E6-F50B-01F4-72AA-E299FD30F6F6}"/>
              </a:ext>
            </a:extLst>
          </p:cNvPr>
          <p:cNvSpPr txBox="1"/>
          <p:nvPr/>
        </p:nvSpPr>
        <p:spPr>
          <a:xfrm>
            <a:off x="1132061" y="4334612"/>
            <a:ext cx="1148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Categorizing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C3289C-4CFF-7DA1-3420-91317567285C}"/>
              </a:ext>
            </a:extLst>
          </p:cNvPr>
          <p:cNvSpPr txBox="1"/>
          <p:nvPr/>
        </p:nvSpPr>
        <p:spPr>
          <a:xfrm>
            <a:off x="1185892" y="5883268"/>
            <a:ext cx="940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Analyzing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43F813-5740-40FC-C832-8456DDF44C3C}"/>
              </a:ext>
            </a:extLst>
          </p:cNvPr>
          <p:cNvSpPr txBox="1"/>
          <p:nvPr/>
        </p:nvSpPr>
        <p:spPr>
          <a:xfrm>
            <a:off x="1226608" y="5158035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Assessing</a:t>
            </a:r>
            <a:endParaRPr lang="ko-KR" alt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16233A-64A3-4663-66B7-3E527C94235D}"/>
              </a:ext>
            </a:extLst>
          </p:cNvPr>
          <p:cNvSpPr txBox="1"/>
          <p:nvPr/>
        </p:nvSpPr>
        <p:spPr>
          <a:xfrm>
            <a:off x="8086380" y="264405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R&amp;D Planning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430D59-3377-7234-7606-DF04964E25C7}"/>
              </a:ext>
            </a:extLst>
          </p:cNvPr>
          <p:cNvSpPr txBox="1"/>
          <p:nvPr/>
        </p:nvSpPr>
        <p:spPr>
          <a:xfrm>
            <a:off x="224659" y="264405"/>
            <a:ext cx="172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Managed</a:t>
            </a:r>
            <a:r>
              <a:rPr lang="ko-KR" altLang="en-US" dirty="0"/>
              <a:t> </a:t>
            </a:r>
            <a:r>
              <a:rPr lang="en-US" altLang="ko-KR" dirty="0"/>
              <a:t>Entity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3B9FFE-5857-F60F-36BD-92C6BFAC44CB}"/>
              </a:ext>
            </a:extLst>
          </p:cNvPr>
          <p:cNvSpPr txBox="1"/>
          <p:nvPr/>
        </p:nvSpPr>
        <p:spPr>
          <a:xfrm>
            <a:off x="4300887" y="1641063"/>
            <a:ext cx="854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어디서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F934E0-FCA7-6029-18DD-E2F3E7014F41}"/>
              </a:ext>
            </a:extLst>
          </p:cNvPr>
          <p:cNvSpPr txBox="1"/>
          <p:nvPr/>
        </p:nvSpPr>
        <p:spPr>
          <a:xfrm>
            <a:off x="2663804" y="1644808"/>
            <a:ext cx="8542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수집정보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397E5F-65AA-4130-1996-0752AC41BB7D}"/>
              </a:ext>
            </a:extLst>
          </p:cNvPr>
          <p:cNvSpPr txBox="1"/>
          <p:nvPr/>
        </p:nvSpPr>
        <p:spPr>
          <a:xfrm>
            <a:off x="2762836" y="1837986"/>
            <a:ext cx="1414170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기술동향</a:t>
            </a:r>
            <a:r>
              <a:rPr lang="en-US" altLang="ko-KR" sz="1100" dirty="0"/>
              <a:t>/</a:t>
            </a:r>
            <a:r>
              <a:rPr lang="ko-KR" altLang="en-US" sz="1100" dirty="0"/>
              <a:t>신기술</a:t>
            </a: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제품</a:t>
            </a:r>
            <a:r>
              <a:rPr lang="en-US" altLang="ko-KR" sz="1100" dirty="0"/>
              <a:t>/</a:t>
            </a:r>
            <a:r>
              <a:rPr lang="ko-KR" altLang="en-US" sz="1100" dirty="0"/>
              <a:t>부품</a:t>
            </a:r>
            <a:r>
              <a:rPr lang="en-US" altLang="ko-KR" sz="1100" dirty="0"/>
              <a:t>/</a:t>
            </a:r>
            <a:r>
              <a:rPr lang="ko-KR" altLang="en-US" sz="1100" dirty="0"/>
              <a:t>소재</a:t>
            </a: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법규</a:t>
            </a:r>
            <a:r>
              <a:rPr lang="en-US" altLang="ko-KR" sz="1100" dirty="0"/>
              <a:t>/</a:t>
            </a:r>
            <a:r>
              <a:rPr lang="ko-KR" altLang="en-US" sz="1100" dirty="0"/>
              <a:t>규제</a:t>
            </a:r>
            <a:r>
              <a:rPr lang="en-US" altLang="ko-KR" sz="1100" dirty="0"/>
              <a:t>/</a:t>
            </a:r>
            <a:r>
              <a:rPr lang="ko-KR" altLang="en-US" sz="1100" dirty="0"/>
              <a:t>정책</a:t>
            </a: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시장</a:t>
            </a:r>
            <a:r>
              <a:rPr lang="en-US" altLang="ko-KR" sz="1100" dirty="0"/>
              <a:t>/</a:t>
            </a:r>
            <a:r>
              <a:rPr lang="ko-KR" altLang="en-US" sz="1100" dirty="0"/>
              <a:t>산업 동향</a:t>
            </a: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경쟁사 동향</a:t>
            </a: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고객 동향</a:t>
            </a: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/>
              <a:t>etc</a:t>
            </a:r>
            <a:endParaRPr lang="en-US" altLang="ko-KR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064E52-5A92-0546-5BA2-3E7674A77B1B}"/>
              </a:ext>
            </a:extLst>
          </p:cNvPr>
          <p:cNvSpPr txBox="1"/>
          <p:nvPr/>
        </p:nvSpPr>
        <p:spPr>
          <a:xfrm>
            <a:off x="4438759" y="1850721"/>
            <a:ext cx="14478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기업내부</a:t>
            </a:r>
            <a:r>
              <a:rPr lang="en-US" altLang="ko-KR" sz="1100" dirty="0"/>
              <a:t> </a:t>
            </a:r>
            <a:r>
              <a:rPr lang="ko-KR" altLang="en-US" sz="1100" dirty="0"/>
              <a:t>조직</a:t>
            </a: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전문 </a:t>
            </a:r>
            <a:r>
              <a:rPr lang="en-US" altLang="ko-KR" sz="1100" dirty="0"/>
              <a:t>Site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논문</a:t>
            </a:r>
            <a:r>
              <a:rPr lang="en-US" altLang="ko-KR" sz="1100" dirty="0"/>
              <a:t>/</a:t>
            </a:r>
            <a:r>
              <a:rPr lang="ko-KR" altLang="en-US" sz="1100" dirty="0"/>
              <a:t>특허</a:t>
            </a:r>
            <a:r>
              <a:rPr lang="en-US" altLang="ko-KR" sz="1100" dirty="0"/>
              <a:t>/</a:t>
            </a:r>
            <a:r>
              <a:rPr lang="ko-KR" altLang="en-US" sz="1100" dirty="0"/>
              <a:t>저널</a:t>
            </a:r>
            <a:r>
              <a:rPr lang="en-US" altLang="ko-KR" sz="1100" dirty="0"/>
              <a:t>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/>
              <a:t>Conference…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경쟁사</a:t>
            </a:r>
            <a:r>
              <a:rPr lang="en-US" altLang="ko-KR" sz="1100" dirty="0"/>
              <a:t>/</a:t>
            </a:r>
            <a:r>
              <a:rPr lang="ko-KR" altLang="en-US" sz="1100" dirty="0"/>
              <a:t>고객</a:t>
            </a: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/>
              <a:t>etc</a:t>
            </a:r>
            <a:endParaRPr lang="en-US" altLang="ko-KR" sz="11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63B393-FC98-3F83-355F-2262B834AC7C}"/>
              </a:ext>
            </a:extLst>
          </p:cNvPr>
          <p:cNvSpPr txBox="1"/>
          <p:nvPr/>
        </p:nvSpPr>
        <p:spPr>
          <a:xfrm>
            <a:off x="2865412" y="3592627"/>
            <a:ext cx="8097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Raw Data</a:t>
            </a:r>
            <a:endParaRPr lang="ko-KR" alt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CB5730-D37E-A01C-DD45-90B88192701F}"/>
              </a:ext>
            </a:extLst>
          </p:cNvPr>
          <p:cNvSpPr txBox="1"/>
          <p:nvPr/>
        </p:nvSpPr>
        <p:spPr>
          <a:xfrm>
            <a:off x="4386910" y="3598627"/>
            <a:ext cx="977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Information</a:t>
            </a:r>
            <a:endParaRPr lang="ko-KR" alt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D3FEE2-D09C-F1A1-5001-3614E5CE3C6E}"/>
              </a:ext>
            </a:extLst>
          </p:cNvPr>
          <p:cNvSpPr txBox="1"/>
          <p:nvPr/>
        </p:nvSpPr>
        <p:spPr>
          <a:xfrm>
            <a:off x="3176495" y="4260770"/>
            <a:ext cx="1898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Labelled Information</a:t>
            </a:r>
          </a:p>
          <a:p>
            <a:pPr algn="ctr"/>
            <a:r>
              <a:rPr lang="ko-KR" altLang="en-US" sz="1200" dirty="0"/>
              <a:t>정보분류</a:t>
            </a:r>
            <a:r>
              <a:rPr lang="en-US" altLang="ko-KR" sz="1200" dirty="0"/>
              <a:t>, </a:t>
            </a:r>
            <a:r>
              <a:rPr lang="ko-KR" altLang="en-US" sz="1200" dirty="0"/>
              <a:t>전략</a:t>
            </a:r>
            <a:r>
              <a:rPr lang="en-US" altLang="ko-KR" sz="1200" dirty="0"/>
              <a:t>/</a:t>
            </a:r>
            <a:r>
              <a:rPr lang="ko-KR" altLang="en-US" sz="1200" dirty="0"/>
              <a:t>과제 연계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6BFD784-D136-7582-6910-C17589145EAB}"/>
              </a:ext>
            </a:extLst>
          </p:cNvPr>
          <p:cNvSpPr txBox="1"/>
          <p:nvPr/>
        </p:nvSpPr>
        <p:spPr>
          <a:xfrm>
            <a:off x="3260749" y="5073948"/>
            <a:ext cx="1883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Review</a:t>
            </a:r>
            <a:r>
              <a:rPr lang="ko-KR" altLang="en-US" sz="1200" dirty="0"/>
              <a:t> 결과</a:t>
            </a:r>
            <a:endParaRPr lang="en-US" altLang="ko-KR" sz="1200" dirty="0"/>
          </a:p>
          <a:p>
            <a:pPr algn="ctr"/>
            <a:r>
              <a:rPr lang="en-US" altLang="ko-KR" sz="1200" dirty="0"/>
              <a:t>by</a:t>
            </a:r>
            <a:r>
              <a:rPr lang="ko-KR" altLang="en-US" sz="1200" dirty="0"/>
              <a:t> </a:t>
            </a:r>
            <a:r>
              <a:rPr lang="en-US" altLang="ko-KR" sz="1200" dirty="0"/>
              <a:t>Strategy, Project</a:t>
            </a:r>
            <a:r>
              <a:rPr lang="ko-KR" altLang="en-US" sz="1200" dirty="0"/>
              <a:t> </a:t>
            </a:r>
            <a:r>
              <a:rPr lang="en-US" altLang="ko-KR" sz="1200" dirty="0"/>
              <a:t>(Pool)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97196-E5B0-558B-E162-E0BE860E5890}"/>
              </a:ext>
            </a:extLst>
          </p:cNvPr>
          <p:cNvSpPr txBox="1"/>
          <p:nvPr/>
        </p:nvSpPr>
        <p:spPr>
          <a:xfrm>
            <a:off x="3143314" y="5825518"/>
            <a:ext cx="2118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Intelligence</a:t>
            </a:r>
          </a:p>
          <a:p>
            <a:pPr algn="ctr"/>
            <a:r>
              <a:rPr lang="en-US" altLang="ko-KR" sz="1200" dirty="0"/>
              <a:t>Business, Market, Technology</a:t>
            </a:r>
            <a:endParaRPr lang="ko-KR" alt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B9C216-8BF8-A052-5633-F45600270D34}"/>
              </a:ext>
            </a:extLst>
          </p:cNvPr>
          <p:cNvSpPr txBox="1"/>
          <p:nvPr/>
        </p:nvSpPr>
        <p:spPr>
          <a:xfrm>
            <a:off x="6945800" y="2213127"/>
            <a:ext cx="1207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Search Query</a:t>
            </a:r>
          </a:p>
          <a:p>
            <a:pPr algn="ctr"/>
            <a:r>
              <a:rPr lang="en-US" altLang="ko-KR" sz="1400" dirty="0"/>
              <a:t>by Source</a:t>
            </a:r>
            <a:endParaRPr lang="ko-KR" altLang="en-US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ACC9344-C129-CE27-5CAB-C51E008A8B5F}"/>
              </a:ext>
            </a:extLst>
          </p:cNvPr>
          <p:cNvSpPr txBox="1"/>
          <p:nvPr/>
        </p:nvSpPr>
        <p:spPr>
          <a:xfrm>
            <a:off x="7003550" y="3447933"/>
            <a:ext cx="936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Filtering</a:t>
            </a:r>
          </a:p>
          <a:p>
            <a:pPr algn="ctr"/>
            <a:r>
              <a:rPr lang="en-US" altLang="ko-KR" sz="1400" dirty="0"/>
              <a:t>Condition</a:t>
            </a:r>
            <a:endParaRPr lang="ko-KR" alt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78E3178-02DB-BA25-80A4-5C298ABD6897}"/>
              </a:ext>
            </a:extLst>
          </p:cNvPr>
          <p:cNvSpPr txBox="1"/>
          <p:nvPr/>
        </p:nvSpPr>
        <p:spPr>
          <a:xfrm>
            <a:off x="6840845" y="4280223"/>
            <a:ext cx="1261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정보분류체계</a:t>
            </a:r>
            <a:endParaRPr lang="en-US" altLang="ko-KR" sz="1400" dirty="0"/>
          </a:p>
          <a:p>
            <a:pPr algn="ctr"/>
            <a:r>
              <a:rPr lang="en-US" altLang="ko-KR" sz="1400" dirty="0"/>
              <a:t>by Inform.</a:t>
            </a:r>
            <a:endParaRPr lang="ko-KR" altLang="en-US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FF9B4D2-9D46-5260-D67C-00C66BEFFDF6}"/>
              </a:ext>
            </a:extLst>
          </p:cNvPr>
          <p:cNvSpPr txBox="1"/>
          <p:nvPr/>
        </p:nvSpPr>
        <p:spPr>
          <a:xfrm>
            <a:off x="6698135" y="5464499"/>
            <a:ext cx="1703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Strategy, Project</a:t>
            </a:r>
          </a:p>
          <a:p>
            <a:pPr algn="ctr"/>
            <a:r>
              <a:rPr lang="ko-KR" altLang="en-US" sz="1400" dirty="0"/>
              <a:t>조정</a:t>
            </a:r>
            <a:r>
              <a:rPr lang="en-US" altLang="ko-KR" sz="1400" dirty="0"/>
              <a:t>/</a:t>
            </a:r>
            <a:r>
              <a:rPr lang="ko-KR" altLang="en-US" sz="1400" dirty="0"/>
              <a:t>변경</a:t>
            </a:r>
            <a:r>
              <a:rPr lang="en-US" altLang="ko-KR" sz="1400" dirty="0"/>
              <a:t>, Drop, … </a:t>
            </a:r>
            <a:endParaRPr lang="ko-KR" altLang="en-US" sz="1400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E9CC40E-69F6-C622-62FE-E19BB6B20600}"/>
              </a:ext>
            </a:extLst>
          </p:cNvPr>
          <p:cNvCxnSpPr>
            <a:stCxn id="31" idx="3"/>
            <a:endCxn id="32" idx="1"/>
          </p:cNvCxnSpPr>
          <p:nvPr/>
        </p:nvCxnSpPr>
        <p:spPr>
          <a:xfrm>
            <a:off x="3675185" y="3731127"/>
            <a:ext cx="711725" cy="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85A5E9C-B17D-6090-A179-BBF362E3431E}"/>
              </a:ext>
            </a:extLst>
          </p:cNvPr>
          <p:cNvSpPr txBox="1"/>
          <p:nvPr/>
        </p:nvSpPr>
        <p:spPr>
          <a:xfrm>
            <a:off x="1576729" y="742389"/>
            <a:ext cx="5917004" cy="6983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/>
              <a:t>업무 수행자별 편차 최소화</a:t>
            </a:r>
            <a:r>
              <a:rPr lang="en-US" altLang="ko-KR" sz="1400" dirty="0"/>
              <a:t>, </a:t>
            </a:r>
            <a:r>
              <a:rPr lang="ko-KR" altLang="en-US" sz="1400" dirty="0"/>
              <a:t>정보</a:t>
            </a:r>
            <a:r>
              <a:rPr lang="en-US" altLang="ko-KR" sz="1400" dirty="0"/>
              <a:t>/</a:t>
            </a:r>
            <a:r>
              <a:rPr lang="ko-KR" altLang="en-US" sz="1400" dirty="0"/>
              <a:t>분석결과에 대한 공유</a:t>
            </a:r>
            <a:r>
              <a:rPr lang="en-US" altLang="ko-KR" sz="1400" dirty="0"/>
              <a:t> </a:t>
            </a:r>
            <a:r>
              <a:rPr lang="ko-KR" altLang="en-US" sz="1400" dirty="0"/>
              <a:t>및 축적 체계 구축</a:t>
            </a:r>
            <a:endParaRPr lang="en-US" altLang="ko-KR" sz="1400" dirty="0"/>
          </a:p>
          <a:p>
            <a:pPr algn="ctr">
              <a:lnSpc>
                <a:spcPct val="150000"/>
              </a:lnSpc>
            </a:pPr>
            <a:r>
              <a:rPr lang="ko-KR" altLang="en-US" sz="1400" dirty="0"/>
              <a:t>내</a:t>
            </a:r>
            <a:r>
              <a:rPr lang="en-US" altLang="ko-KR" sz="1400" dirty="0"/>
              <a:t>.</a:t>
            </a:r>
            <a:r>
              <a:rPr lang="ko-KR" altLang="en-US" sz="1400" dirty="0"/>
              <a:t>외부 환경 및 동향을 반영하여 </a:t>
            </a:r>
            <a:r>
              <a:rPr lang="en-US" altLang="ko-KR" sz="1400" dirty="0"/>
              <a:t>Latest Updated Live Plan </a:t>
            </a:r>
            <a:r>
              <a:rPr lang="ko-KR" altLang="en-US" sz="1400" dirty="0"/>
              <a:t>유지</a:t>
            </a:r>
          </a:p>
        </p:txBody>
      </p:sp>
    </p:spTree>
    <p:extLst>
      <p:ext uri="{BB962C8B-B14F-4D97-AF65-F5344CB8AC3E}">
        <p14:creationId xmlns:p14="http://schemas.microsoft.com/office/powerpoint/2010/main" val="2276542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1802D2-9DFB-927C-A588-2E60501D3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765F0305-6F2A-EE69-B4A6-67DBB2A709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454018"/>
              </p:ext>
            </p:extLst>
          </p:nvPr>
        </p:nvGraphicFramePr>
        <p:xfrm>
          <a:off x="623331" y="902614"/>
          <a:ext cx="8535528" cy="56384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2964">
                  <a:extLst>
                    <a:ext uri="{9D8B030D-6E8A-4147-A177-3AD203B41FA5}">
                      <a16:colId xmlns:a16="http://schemas.microsoft.com/office/drawing/2014/main" val="2136762347"/>
                    </a:ext>
                  </a:extLst>
                </a:gridCol>
                <a:gridCol w="2396690">
                  <a:extLst>
                    <a:ext uri="{9D8B030D-6E8A-4147-A177-3AD203B41FA5}">
                      <a16:colId xmlns:a16="http://schemas.microsoft.com/office/drawing/2014/main" val="1615302660"/>
                    </a:ext>
                  </a:extLst>
                </a:gridCol>
                <a:gridCol w="2991992">
                  <a:extLst>
                    <a:ext uri="{9D8B030D-6E8A-4147-A177-3AD203B41FA5}">
                      <a16:colId xmlns:a16="http://schemas.microsoft.com/office/drawing/2014/main" val="3426060349"/>
                    </a:ext>
                  </a:extLst>
                </a:gridCol>
                <a:gridCol w="2133882">
                  <a:extLst>
                    <a:ext uri="{9D8B030D-6E8A-4147-A177-3AD203B41FA5}">
                      <a16:colId xmlns:a16="http://schemas.microsoft.com/office/drawing/2014/main" val="421298588"/>
                    </a:ext>
                  </a:extLst>
                </a:gridCol>
              </a:tblGrid>
              <a:tr h="55995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Identifying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어떤 목적의 정보를 어디서 수집할 것인가</a:t>
                      </a:r>
                      <a:r>
                        <a:rPr lang="en-US" altLang="ko-KR" sz="1200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각 </a:t>
                      </a:r>
                      <a:r>
                        <a:rPr lang="en-US" altLang="ko-KR" sz="1200" dirty="0"/>
                        <a:t>Source</a:t>
                      </a:r>
                      <a:r>
                        <a:rPr lang="ko-KR" altLang="en-US" sz="1200" dirty="0"/>
                        <a:t>별 검색조건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7126380"/>
                  </a:ext>
                </a:extLst>
              </a:tr>
              <a:tr h="55995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Gathering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어떤 방법이나 절차로 수집할 것인가</a:t>
                      </a:r>
                      <a:r>
                        <a:rPr lang="en-US" altLang="ko-KR" sz="1200" dirty="0"/>
                        <a:t>?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Manual, Automated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3642729"/>
                  </a:ext>
                </a:extLst>
              </a:tr>
              <a:tr h="55995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Filtering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어떤 기준으로 어떻게 선별할 것인가</a:t>
                      </a:r>
                      <a:r>
                        <a:rPr lang="en-US" altLang="ko-KR" sz="1200" dirty="0"/>
                        <a:t>?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Manual, Automated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3735643"/>
                  </a:ext>
                </a:extLst>
              </a:tr>
              <a:tr h="559952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Categorizing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라벨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표준분류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을 어떻게 부여할 것인가</a:t>
                      </a:r>
                      <a:r>
                        <a:rPr lang="en-US" altLang="ko-KR" sz="1200" dirty="0"/>
                        <a:t>?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Manual, Automated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6264948"/>
                  </a:ext>
                </a:extLst>
              </a:tr>
              <a:tr h="5599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Analyzing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분석 목적과 어떻게 분석할  것인가</a:t>
                      </a:r>
                      <a:r>
                        <a:rPr lang="en-US" altLang="ko-KR" sz="1200" dirty="0"/>
                        <a:t>?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분석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목적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Manual, Automated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5209061"/>
                  </a:ext>
                </a:extLst>
              </a:tr>
              <a:tr h="567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Assigning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누구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어디에 어떻게 할당할  것인가</a:t>
                      </a:r>
                      <a:r>
                        <a:rPr lang="en-US" altLang="ko-KR" sz="1200" dirty="0"/>
                        <a:t>?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0901065"/>
                  </a:ext>
                </a:extLst>
              </a:tr>
              <a:tr h="567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Assessing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어떤 관점 및 절차로 평가할 것인가</a:t>
                      </a:r>
                      <a:r>
                        <a:rPr lang="en-US" altLang="ko-KR" sz="1200" dirty="0"/>
                        <a:t>?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0437306"/>
                  </a:ext>
                </a:extLst>
              </a:tr>
              <a:tr h="567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Decision-Making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평가결과에 대한 </a:t>
                      </a:r>
                      <a:r>
                        <a:rPr lang="en-US" altLang="ko-KR" sz="1200" dirty="0"/>
                        <a:t>Action </a:t>
                      </a:r>
                      <a:r>
                        <a:rPr lang="ko-KR" altLang="en-US" sz="1200" dirty="0"/>
                        <a:t>및 </a:t>
                      </a:r>
                      <a:r>
                        <a:rPr lang="en-US" altLang="ko-KR" sz="1200" dirty="0"/>
                        <a:t>Tracking</a:t>
                      </a:r>
                      <a:r>
                        <a:rPr lang="ko-KR" altLang="en-US" sz="1200" dirty="0"/>
                        <a:t>을 어떻게 할 것인가</a:t>
                      </a:r>
                      <a:r>
                        <a:rPr lang="en-US" altLang="ko-KR" sz="1200" dirty="0"/>
                        <a:t>?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0458370"/>
                  </a:ext>
                </a:extLst>
              </a:tr>
              <a:tr h="567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Monitoring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전체 </a:t>
                      </a:r>
                      <a:r>
                        <a:rPr lang="en-US" altLang="ko-KR" sz="1200" dirty="0"/>
                        <a:t>Flow</a:t>
                      </a:r>
                      <a:r>
                        <a:rPr lang="ko-KR" altLang="en-US" sz="1200" dirty="0"/>
                        <a:t>에 대한 </a:t>
                      </a:r>
                      <a:r>
                        <a:rPr lang="en-US" altLang="ko-KR" sz="1200" dirty="0"/>
                        <a:t>System</a:t>
                      </a:r>
                      <a:r>
                        <a:rPr lang="ko-KR" altLang="en-US" sz="1200" dirty="0"/>
                        <a:t>화</a:t>
                      </a:r>
                      <a:r>
                        <a:rPr lang="en-US" altLang="ko-KR" sz="1200" dirty="0"/>
                        <a:t>?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9541567"/>
                  </a:ext>
                </a:extLst>
              </a:tr>
              <a:tr h="567730"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332384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A01EBC2-00A0-6365-F6AF-BF7657DA7419}"/>
              </a:ext>
            </a:extLst>
          </p:cNvPr>
          <p:cNvSpPr txBox="1"/>
          <p:nvPr/>
        </p:nvSpPr>
        <p:spPr>
          <a:xfrm>
            <a:off x="8327011" y="264405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R&amp;D </a:t>
            </a:r>
            <a:r>
              <a:rPr lang="ko-KR" altLang="en-US" dirty="0"/>
              <a:t>기획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FC9C9C-05FA-E113-CDAF-F66EF77FBA4A}"/>
              </a:ext>
            </a:extLst>
          </p:cNvPr>
          <p:cNvSpPr txBox="1"/>
          <p:nvPr/>
        </p:nvSpPr>
        <p:spPr>
          <a:xfrm>
            <a:off x="224659" y="264405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Activity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6938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9C1960A5-699C-4653-2AA1-0B924058F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16" y="1066845"/>
            <a:ext cx="8167169" cy="4710901"/>
          </a:xfrm>
          <a:prstGeom prst="rect">
            <a:avLst/>
          </a:prstGeom>
        </p:spPr>
      </p:pic>
      <p:pic>
        <p:nvPicPr>
          <p:cNvPr id="15" name="Picture 9">
            <a:extLst>
              <a:ext uri="{FF2B5EF4-FFF2-40B4-BE49-F238E27FC236}">
                <a16:creationId xmlns:a16="http://schemas.microsoft.com/office/drawing/2014/main" id="{16A0D341-0FE0-99B3-879A-1F3A2DF89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" t="45117" r="3485" b="4326"/>
          <a:stretch>
            <a:fillRect/>
          </a:stretch>
        </p:blipFill>
        <p:spPr bwMode="auto">
          <a:xfrm>
            <a:off x="2512949" y="4208344"/>
            <a:ext cx="4144394" cy="15277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529BEDF-8F58-782A-9307-6741167CB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262" y="5984933"/>
            <a:ext cx="736565" cy="230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999CBD-E016-38D7-D12D-4785AE15DC79}"/>
              </a:ext>
            </a:extLst>
          </p:cNvPr>
          <p:cNvSpPr txBox="1"/>
          <p:nvPr/>
        </p:nvSpPr>
        <p:spPr>
          <a:xfrm>
            <a:off x="0" y="644945"/>
            <a:ext cx="3041410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63" b="1" dirty="0"/>
              <a:t>Technology Category – PRM, TRM</a:t>
            </a:r>
            <a:endParaRPr lang="ko-KR" altLang="en-US" sz="1463" b="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2" cstate="print"/>
          <a:srcRect l="3757" t="5457" r="3643"/>
          <a:stretch>
            <a:fillRect/>
          </a:stretch>
        </p:blipFill>
        <p:spPr bwMode="auto">
          <a:xfrm>
            <a:off x="663900" y="1245906"/>
            <a:ext cx="4536750" cy="3342870"/>
          </a:xfrm>
          <a:prstGeom prst="rect">
            <a:avLst/>
          </a:prstGeom>
          <a:noFill/>
          <a:ln w="12700" algn="ctr">
            <a:solidFill>
              <a:srgbClr val="00B0F0"/>
            </a:solidFill>
            <a:miter lim="800000"/>
            <a:headEnd/>
            <a:tailEnd/>
          </a:ln>
          <a:effectLst/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72323" y="2650725"/>
            <a:ext cx="5361355" cy="2426935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ffectLst/>
        </p:spPr>
      </p:pic>
      <p:pic>
        <p:nvPicPr>
          <p:cNvPr id="16" name="Picture 19"/>
          <p:cNvPicPr>
            <a:picLocks noChangeAspect="1" noChangeArrowheads="1"/>
          </p:cNvPicPr>
          <p:nvPr/>
        </p:nvPicPr>
        <p:blipFill>
          <a:blip r:embed="rId4" cstate="print"/>
          <a:srcRect l="2014" t="8850" r="4059" b="4266"/>
          <a:stretch>
            <a:fillRect/>
          </a:stretch>
        </p:blipFill>
        <p:spPr bwMode="auto">
          <a:xfrm>
            <a:off x="6046531" y="3562290"/>
            <a:ext cx="3734368" cy="2590496"/>
          </a:xfrm>
          <a:prstGeom prst="rect">
            <a:avLst/>
          </a:prstGeom>
          <a:noFill/>
          <a:ln w="12700" algn="ctr">
            <a:solidFill>
              <a:srgbClr val="00B0F0"/>
            </a:solidFill>
            <a:miter lim="800000"/>
            <a:headEnd/>
            <a:tailEnd/>
          </a:ln>
          <a:effectLst/>
        </p:spPr>
      </p:pic>
      <p:sp>
        <p:nvSpPr>
          <p:cNvPr id="2" name="Text Box 17">
            <a:extLst>
              <a:ext uri="{FF2B5EF4-FFF2-40B4-BE49-F238E27FC236}">
                <a16:creationId xmlns:a16="http://schemas.microsoft.com/office/drawing/2014/main" id="{FCB8FF94-3BFC-35F5-7A63-0742F2FCE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699" y="797202"/>
            <a:ext cx="1502784" cy="353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Dashboard- </a:t>
            </a:r>
            <a:r>
              <a:rPr kumimoji="1" lang="ko-KR" altLang="en-US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사례</a:t>
            </a:r>
            <a:endParaRPr kumimoji="1" lang="en-US" altLang="ko-KR" sz="13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B6A91D-9C7C-6ED9-2C61-C4C5E3958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2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2C4CA4-7CED-1F54-E563-FCCFF4099229}"/>
              </a:ext>
            </a:extLst>
          </p:cNvPr>
          <p:cNvSpPr txBox="1"/>
          <p:nvPr/>
        </p:nvSpPr>
        <p:spPr>
          <a:xfrm>
            <a:off x="55627" y="196343"/>
            <a:ext cx="5012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MOT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과정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-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Track #2 ; MOT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 시스템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운영체계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2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F46DAC2-6767-B8B6-3D0D-33AEC2386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073041"/>
              </p:ext>
            </p:extLst>
          </p:nvPr>
        </p:nvGraphicFramePr>
        <p:xfrm>
          <a:off x="860833" y="1797079"/>
          <a:ext cx="8184334" cy="4144286"/>
        </p:xfrm>
        <a:graphic>
          <a:graphicData uri="http://schemas.openxmlformats.org/drawingml/2006/table">
            <a:tbl>
              <a:tblPr/>
              <a:tblGrid>
                <a:gridCol w="4067302">
                  <a:extLst>
                    <a:ext uri="{9D8B030D-6E8A-4147-A177-3AD203B41FA5}">
                      <a16:colId xmlns:a16="http://schemas.microsoft.com/office/drawing/2014/main" val="400898490"/>
                    </a:ext>
                  </a:extLst>
                </a:gridCol>
                <a:gridCol w="4117032">
                  <a:extLst>
                    <a:ext uri="{9D8B030D-6E8A-4147-A177-3AD203B41FA5}">
                      <a16:colId xmlns:a16="http://schemas.microsoft.com/office/drawing/2014/main" val="2617114685"/>
                    </a:ext>
                  </a:extLst>
                </a:gridCol>
              </a:tblGrid>
              <a:tr h="57073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강의 주제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A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내용</a:t>
                      </a:r>
                      <a:endParaRPr lang="en-US" altLang="ko-KR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066972"/>
                  </a:ext>
                </a:extLst>
              </a:tr>
              <a:tr h="7161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R&amp;D 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및 운영에 대한 시스템적 이해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182563" indent="-182563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산업형태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규모별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산업군별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발전단계별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사업모델별 등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 개별 기업의 특성을 고려한  맞춤형 관리체계에 대한 이해 </a:t>
                      </a:r>
                      <a:endParaRPr lang="en-US" altLang="ko-KR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82563" indent="-182563" algn="l" rtl="0" fontAlgn="ctr">
                        <a:buFont typeface="Arial" panose="020B0604020202020204" pitchFamily="34" charset="0"/>
                        <a:buChar char="•"/>
                      </a:pPr>
                      <a:endParaRPr lang="en-US" altLang="ko-KR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82563" indent="-182563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AIX, DX 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 최신 흐름에 대한 시스템적 측면에서의 이해</a:t>
                      </a:r>
                      <a:endParaRPr lang="en-US" altLang="ko-KR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82563" indent="-182563" algn="l" rtl="0" fontAlgn="ctr">
                        <a:buFont typeface="Arial" panose="020B0604020202020204" pitchFamily="34" charset="0"/>
                        <a:buChar char="•"/>
                      </a:pPr>
                      <a:endParaRPr lang="en-US" altLang="ko-KR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82563" indent="-182563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 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MOT 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 시스템에 대한 이해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72000" marR="72000" marT="36000" marB="3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5691061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R&amp;D </a:t>
                      </a:r>
                      <a:r>
                        <a:rPr lang="ko-KR" altLang="en-US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전략</a:t>
                      </a:r>
                      <a:r>
                        <a:rPr lang="en-US" altLang="ko-KR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</a:t>
                      </a:r>
                      <a:r>
                        <a:rPr lang="en-US" altLang="ko-KR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관리에 대한 시스템적 이해</a:t>
                      </a:r>
                      <a:endParaRPr lang="en-US" altLang="ko-KR" sz="1400" b="1" i="1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rtl="0" fontAlgn="ctr"/>
                      <a:r>
                        <a:rPr lang="en-US" altLang="ko-KR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(Intelligence, PRM,</a:t>
                      </a:r>
                      <a:r>
                        <a:rPr lang="ko-KR" altLang="en-US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TRM,</a:t>
                      </a:r>
                      <a:r>
                        <a:rPr lang="ko-KR" altLang="en-US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Project Pool)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80638"/>
                  </a:ext>
                </a:extLst>
              </a:tr>
              <a:tr h="8096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R&amp;D 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자원 관리에 대한 시스템적 이해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(KMS, HR, TT, WBS, Knowledge Graph, )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06773664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R&amp;D 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구축 사례</a:t>
                      </a:r>
                    </a:p>
                  </a:txBody>
                  <a:tcPr marL="36000" marR="36000" marT="36000" marB="3600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00176720"/>
                  </a:ext>
                </a:extLst>
              </a:tr>
              <a:tr h="6475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R&amp;D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관리시스템 구축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운영상 주요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Issue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2563" indent="-182563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기업에서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R&amp;D 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구축 또는 운영 과정에서 발생하는 문제점에 대한 내용  </a:t>
                      </a:r>
                    </a:p>
                  </a:txBody>
                  <a:tcPr marL="72000" marR="72000" marT="36000" marB="3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085773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1019A27-F2AB-E2BE-E42C-1502F187371F}"/>
              </a:ext>
            </a:extLst>
          </p:cNvPr>
          <p:cNvSpPr txBox="1"/>
          <p:nvPr/>
        </p:nvSpPr>
        <p:spPr>
          <a:xfrm>
            <a:off x="936949" y="836324"/>
            <a:ext cx="80889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>
              <a:lnSpc>
                <a:spcPct val="150000"/>
              </a:lnSpc>
            </a:pPr>
            <a:r>
              <a:rPr lang="ko-KR" altLang="en-US" sz="1600" b="1" dirty="0">
                <a:latin typeface="+mj-ea"/>
                <a:ea typeface="+mj-ea"/>
              </a:rPr>
              <a:t>기업이나 연구소등</a:t>
            </a:r>
            <a:r>
              <a:rPr lang="en-US" altLang="ko-KR" sz="1600" b="1" dirty="0">
                <a:latin typeface="+mj-ea"/>
                <a:ea typeface="+mj-ea"/>
              </a:rPr>
              <a:t> </a:t>
            </a:r>
            <a:r>
              <a:rPr lang="ko-KR" altLang="en-US" sz="1600" b="1" dirty="0">
                <a:latin typeface="+mj-ea"/>
                <a:ea typeface="+mj-ea"/>
              </a:rPr>
              <a:t> 조직 </a:t>
            </a:r>
            <a:r>
              <a:rPr lang="en-US" altLang="ko-KR" sz="1600" b="1" dirty="0">
                <a:latin typeface="+mj-ea"/>
                <a:ea typeface="+mj-ea"/>
              </a:rPr>
              <a:t>Level</a:t>
            </a:r>
            <a:r>
              <a:rPr lang="ko-KR" altLang="en-US" sz="1600" b="1" dirty="0">
                <a:latin typeface="+mj-ea"/>
                <a:ea typeface="+mj-ea"/>
              </a:rPr>
              <a:t>에서 기술경영</a:t>
            </a:r>
            <a:r>
              <a:rPr lang="en-US" altLang="ko-KR" sz="1600" b="1" dirty="0">
                <a:latin typeface="+mj-ea"/>
                <a:ea typeface="+mj-ea"/>
              </a:rPr>
              <a:t>(MOT) </a:t>
            </a:r>
            <a:r>
              <a:rPr lang="ko-KR" altLang="en-US" sz="1600" b="1" dirty="0">
                <a:latin typeface="+mj-ea"/>
                <a:ea typeface="+mj-ea"/>
              </a:rPr>
              <a:t>체계를 안정적으로 갖추기 위한 기본지식과 구축</a:t>
            </a:r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ko-KR" altLang="en-US" sz="1600" b="1" dirty="0">
                <a:latin typeface="+mj-ea"/>
                <a:ea typeface="+mj-ea"/>
              </a:rPr>
              <a:t>운영 과정에서 발생하는 </a:t>
            </a:r>
            <a:r>
              <a:rPr lang="en-US" altLang="ko-KR" sz="1600" b="1" dirty="0">
                <a:latin typeface="+mj-ea"/>
                <a:ea typeface="+mj-ea"/>
              </a:rPr>
              <a:t>Issue</a:t>
            </a:r>
            <a:r>
              <a:rPr lang="ko-KR" altLang="en-US" sz="1600" b="1" dirty="0">
                <a:latin typeface="+mj-ea"/>
                <a:ea typeface="+mj-ea"/>
              </a:rPr>
              <a:t>들에 대한 다양한 해결안 공유 </a:t>
            </a:r>
            <a:endParaRPr lang="ko-KR" altLang="en-US" sz="1600" b="1" i="0" u="none" strike="noStrike" dirty="0"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5139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>
            <a:extLst>
              <a:ext uri="{FF2B5EF4-FFF2-40B4-BE49-F238E27FC236}">
                <a16:creationId xmlns:a16="http://schemas.microsoft.com/office/drawing/2014/main" id="{384E6325-BF9F-4C9E-B990-0648837DA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88" r="2180" b="6488"/>
          <a:stretch>
            <a:fillRect/>
          </a:stretch>
        </p:blipFill>
        <p:spPr bwMode="auto">
          <a:xfrm>
            <a:off x="840165" y="1389722"/>
            <a:ext cx="4112835" cy="19560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69" name="Picture 37">
            <a:extLst>
              <a:ext uri="{FF2B5EF4-FFF2-40B4-BE49-F238E27FC236}">
                <a16:creationId xmlns:a16="http://schemas.microsoft.com/office/drawing/2014/main" id="{5723B9CA-8D6E-47AF-A420-6EA67F780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8" t="44293" r="2962" b="7465"/>
          <a:stretch>
            <a:fillRect/>
          </a:stretch>
        </p:blipFill>
        <p:spPr bwMode="auto">
          <a:xfrm>
            <a:off x="1615537" y="2192685"/>
            <a:ext cx="4738886" cy="21217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D167CDD3-DEC3-4327-9EFE-EA6BCC618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" t="8850" r="4059" b="4266"/>
          <a:stretch>
            <a:fillRect/>
          </a:stretch>
        </p:blipFill>
        <p:spPr bwMode="auto">
          <a:xfrm>
            <a:off x="5240821" y="2990649"/>
            <a:ext cx="4233706" cy="3055810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Box 17">
            <a:extLst>
              <a:ext uri="{FF2B5EF4-FFF2-40B4-BE49-F238E27FC236}">
                <a16:creationId xmlns:a16="http://schemas.microsoft.com/office/drawing/2014/main" id="{4428E42D-BEA4-930C-2593-9D456DD6CE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699" y="797202"/>
            <a:ext cx="1502784" cy="353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Dashboard- </a:t>
            </a:r>
            <a:r>
              <a:rPr kumimoji="1" lang="ko-KR" altLang="en-US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사례</a:t>
            </a:r>
            <a:endParaRPr kumimoji="1" lang="en-US" altLang="ko-KR" sz="13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28744" y="1516334"/>
            <a:ext cx="4778429" cy="3878388"/>
            <a:chOff x="152309" y="1501362"/>
            <a:chExt cx="4359108" cy="3479667"/>
          </a:xfrm>
        </p:grpSpPr>
        <p:grpSp>
          <p:nvGrpSpPr>
            <p:cNvPr id="6" name="그룹 5"/>
            <p:cNvGrpSpPr/>
            <p:nvPr/>
          </p:nvGrpSpPr>
          <p:grpSpPr>
            <a:xfrm>
              <a:off x="152309" y="1968563"/>
              <a:ext cx="4359108" cy="288072"/>
              <a:chOff x="152309" y="1968563"/>
              <a:chExt cx="4359108" cy="288072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152309" y="1968563"/>
                <a:ext cx="4359108" cy="2880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dist="38100" dir="270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/>
              </a:p>
            </p:txBody>
          </p:sp>
          <p:grpSp>
            <p:nvGrpSpPr>
              <p:cNvPr id="17" name="그룹 16"/>
              <p:cNvGrpSpPr/>
              <p:nvPr/>
            </p:nvGrpSpPr>
            <p:grpSpPr>
              <a:xfrm>
                <a:off x="242061" y="2083475"/>
                <a:ext cx="250024" cy="66501"/>
                <a:chOff x="413280" y="1835647"/>
                <a:chExt cx="250024" cy="66501"/>
              </a:xfrm>
            </p:grpSpPr>
            <p:sp>
              <p:nvSpPr>
                <p:cNvPr id="11" name="타원 10"/>
                <p:cNvSpPr/>
                <p:nvPr/>
              </p:nvSpPr>
              <p:spPr>
                <a:xfrm>
                  <a:off x="413280" y="1835647"/>
                  <a:ext cx="66501" cy="66501"/>
                </a:xfrm>
                <a:prstGeom prst="ellipse">
                  <a:avLst/>
                </a:prstGeom>
                <a:solidFill>
                  <a:srgbClr val="6CC0B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  <p:sp>
              <p:nvSpPr>
                <p:cNvPr id="44" name="타원 43"/>
                <p:cNvSpPr/>
                <p:nvPr/>
              </p:nvSpPr>
              <p:spPr>
                <a:xfrm>
                  <a:off x="503032" y="1835647"/>
                  <a:ext cx="66501" cy="66501"/>
                </a:xfrm>
                <a:prstGeom prst="ellipse">
                  <a:avLst/>
                </a:prstGeom>
                <a:solidFill>
                  <a:srgbClr val="FFD9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  <p:sp>
              <p:nvSpPr>
                <p:cNvPr id="45" name="타원 44"/>
                <p:cNvSpPr/>
                <p:nvPr/>
              </p:nvSpPr>
              <p:spPr>
                <a:xfrm>
                  <a:off x="596803" y="1835647"/>
                  <a:ext cx="66501" cy="66501"/>
                </a:xfrm>
                <a:prstGeom prst="ellipse">
                  <a:avLst/>
                </a:prstGeom>
                <a:solidFill>
                  <a:srgbClr val="FEACB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</p:grpSp>
        </p:grpSp>
        <p:sp>
          <p:nvSpPr>
            <p:cNvPr id="31" name="직사각형 30"/>
            <p:cNvSpPr/>
            <p:nvPr/>
          </p:nvSpPr>
          <p:spPr>
            <a:xfrm>
              <a:off x="1611518" y="1501362"/>
              <a:ext cx="1440692" cy="2848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463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</a:rPr>
                <a:t>질환군</a:t>
              </a:r>
              <a:r>
                <a:rPr kumimoji="1" lang="en-US" altLang="ko-KR" sz="1463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</a:rPr>
                <a:t>/</a:t>
              </a:r>
              <a:r>
                <a:rPr kumimoji="1" lang="ko-KR" altLang="en-US" sz="1463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</a:rPr>
                <a:t>개발형태</a:t>
              </a:r>
              <a:endParaRPr kumimoji="1" lang="en-US" altLang="ko-KR" sz="1463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F83BAD7-A796-47E1-9BC7-33D00154A0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501" t="12016" r="13502" b="6589"/>
            <a:stretch/>
          </p:blipFill>
          <p:spPr>
            <a:xfrm>
              <a:off x="152309" y="2256635"/>
              <a:ext cx="4359030" cy="2724394"/>
            </a:xfrm>
            <a:prstGeom prst="rect">
              <a:avLst/>
            </a:prstGeom>
            <a:ln>
              <a:noFill/>
            </a:ln>
            <a:effectLst>
              <a:outerShdw blurRad="355600" dist="38100" dir="2700000" algn="tl" rotWithShape="0">
                <a:prstClr val="black">
                  <a:alpha val="10000"/>
                </a:prstClr>
              </a:outerShdw>
            </a:effectLst>
          </p:spPr>
        </p:pic>
      </p:grpSp>
      <p:grpSp>
        <p:nvGrpSpPr>
          <p:cNvPr id="4" name="그룹 3"/>
          <p:cNvGrpSpPr/>
          <p:nvPr/>
        </p:nvGrpSpPr>
        <p:grpSpPr>
          <a:xfrm>
            <a:off x="5007087" y="1538062"/>
            <a:ext cx="4670169" cy="3856660"/>
            <a:chOff x="4617845" y="1501362"/>
            <a:chExt cx="4359108" cy="3479667"/>
          </a:xfrm>
        </p:grpSpPr>
        <p:sp>
          <p:nvSpPr>
            <p:cNvPr id="55" name="직사각형 54"/>
            <p:cNvSpPr/>
            <p:nvPr/>
          </p:nvSpPr>
          <p:spPr>
            <a:xfrm>
              <a:off x="6060358" y="1501362"/>
              <a:ext cx="1474089" cy="2864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463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</a:rPr>
                <a:t>품목군</a:t>
              </a:r>
              <a:r>
                <a:rPr kumimoji="1" lang="en-US" altLang="ko-KR" sz="1463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</a:rPr>
                <a:t>/</a:t>
              </a:r>
              <a:r>
                <a:rPr kumimoji="1" lang="ko-KR" altLang="en-US" sz="1463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</a:rPr>
                <a:t>개발형태</a:t>
              </a:r>
              <a:endParaRPr kumimoji="1" lang="en-US" altLang="ko-KR" sz="1463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4617845" y="1968563"/>
              <a:ext cx="4359108" cy="288072"/>
              <a:chOff x="4617845" y="1968563"/>
              <a:chExt cx="4359108" cy="288072"/>
            </a:xfrm>
          </p:grpSpPr>
          <p:sp>
            <p:nvSpPr>
              <p:cNvPr id="57" name="직사각형 56"/>
              <p:cNvSpPr/>
              <p:nvPr/>
            </p:nvSpPr>
            <p:spPr>
              <a:xfrm>
                <a:off x="4617845" y="1968563"/>
                <a:ext cx="4359108" cy="2880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dist="38100" dir="270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/>
              </a:p>
            </p:txBody>
          </p:sp>
          <p:grpSp>
            <p:nvGrpSpPr>
              <p:cNvPr id="58" name="그룹 57"/>
              <p:cNvGrpSpPr/>
              <p:nvPr/>
            </p:nvGrpSpPr>
            <p:grpSpPr>
              <a:xfrm>
                <a:off x="4707597" y="2083475"/>
                <a:ext cx="250024" cy="66501"/>
                <a:chOff x="413280" y="1835647"/>
                <a:chExt cx="250024" cy="66501"/>
              </a:xfrm>
            </p:grpSpPr>
            <p:sp>
              <p:nvSpPr>
                <p:cNvPr id="59" name="타원 58"/>
                <p:cNvSpPr/>
                <p:nvPr/>
              </p:nvSpPr>
              <p:spPr>
                <a:xfrm>
                  <a:off x="413280" y="1835647"/>
                  <a:ext cx="66501" cy="66501"/>
                </a:xfrm>
                <a:prstGeom prst="ellipse">
                  <a:avLst/>
                </a:prstGeom>
                <a:solidFill>
                  <a:srgbClr val="6CC0B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  <p:sp>
              <p:nvSpPr>
                <p:cNvPr id="60" name="타원 59"/>
                <p:cNvSpPr/>
                <p:nvPr/>
              </p:nvSpPr>
              <p:spPr>
                <a:xfrm>
                  <a:off x="503032" y="1835647"/>
                  <a:ext cx="66501" cy="66501"/>
                </a:xfrm>
                <a:prstGeom prst="ellipse">
                  <a:avLst/>
                </a:prstGeom>
                <a:solidFill>
                  <a:srgbClr val="FFD9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  <p:sp>
              <p:nvSpPr>
                <p:cNvPr id="61" name="타원 60"/>
                <p:cNvSpPr/>
                <p:nvPr/>
              </p:nvSpPr>
              <p:spPr>
                <a:xfrm>
                  <a:off x="596803" y="1835647"/>
                  <a:ext cx="66501" cy="66501"/>
                </a:xfrm>
                <a:prstGeom prst="ellipse">
                  <a:avLst/>
                </a:prstGeom>
                <a:solidFill>
                  <a:srgbClr val="FEACB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</p:grpSp>
        </p:grp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4FAF47A-33A5-4D4E-8BDB-B642774580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8" t="938" r="491" b="1114"/>
            <a:stretch/>
          </p:blipFill>
          <p:spPr>
            <a:xfrm>
              <a:off x="4617846" y="2264888"/>
              <a:ext cx="4335380" cy="2716141"/>
            </a:xfrm>
            <a:prstGeom prst="rect">
              <a:avLst/>
            </a:prstGeom>
            <a:effectLst>
              <a:outerShdw blurRad="355600" dist="38100" dir="2700000" algn="tl" rotWithShape="0">
                <a:prstClr val="black">
                  <a:alpha val="10000"/>
                </a:prstClr>
              </a:outerShdw>
            </a:effectLst>
          </p:spPr>
        </p:pic>
      </p:grpSp>
      <p:sp>
        <p:nvSpPr>
          <p:cNvPr id="7" name="Text Box 17">
            <a:extLst>
              <a:ext uri="{FF2B5EF4-FFF2-40B4-BE49-F238E27FC236}">
                <a16:creationId xmlns:a16="http://schemas.microsoft.com/office/drawing/2014/main" id="{E3AB29A6-F582-8891-FB7F-164CDE2BA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699" y="797202"/>
            <a:ext cx="1502784" cy="353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Dashboard- </a:t>
            </a:r>
            <a:r>
              <a:rPr kumimoji="1" lang="ko-KR" altLang="en-US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사례</a:t>
            </a:r>
            <a:endParaRPr kumimoji="1" lang="en-US" altLang="ko-KR" sz="13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2996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5101734" y="5944617"/>
            <a:ext cx="319318" cy="230832"/>
          </a:xfrm>
        </p:spPr>
        <p:txBody>
          <a:bodyPr/>
          <a:lstStyle/>
          <a:p>
            <a:fld id="{0F66AB27-0403-4DED-973C-4CEEB23572F6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grpSp>
        <p:nvGrpSpPr>
          <p:cNvPr id="26" name="그룹 25"/>
          <p:cNvGrpSpPr/>
          <p:nvPr/>
        </p:nvGrpSpPr>
        <p:grpSpPr>
          <a:xfrm>
            <a:off x="256204" y="1623324"/>
            <a:ext cx="3006573" cy="3132568"/>
            <a:chOff x="109931" y="2512464"/>
            <a:chExt cx="2741775" cy="29084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5B99B99-4E85-4C88-884F-AF24F7532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9931" y="2512464"/>
              <a:ext cx="2741775" cy="1794616"/>
            </a:xfrm>
            <a:prstGeom prst="rect">
              <a:avLst/>
            </a:prstGeom>
            <a:ln>
              <a:noFill/>
            </a:ln>
          </p:spPr>
        </p:pic>
        <p:sp>
          <p:nvSpPr>
            <p:cNvPr id="5" name="직사각형 4"/>
            <p:cNvSpPr/>
            <p:nvPr/>
          </p:nvSpPr>
          <p:spPr>
            <a:xfrm>
              <a:off x="869629" y="5195842"/>
              <a:ext cx="1222376" cy="2250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975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개발형태별</a:t>
              </a:r>
              <a:r>
                <a:rPr kumimoji="1" lang="ko-KR" altLang="en-US" sz="97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kumimoji="1" lang="en-US" altLang="ko-KR" sz="97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Portfolio</a:t>
              </a:r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1480818" y="4477996"/>
              <a:ext cx="0" cy="57256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/>
          <p:cNvGrpSpPr/>
          <p:nvPr/>
        </p:nvGrpSpPr>
        <p:grpSpPr>
          <a:xfrm>
            <a:off x="3349826" y="2044185"/>
            <a:ext cx="3162074" cy="3289382"/>
            <a:chOff x="3131174" y="2456915"/>
            <a:chExt cx="2654327" cy="2956795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BAE2B79-5ADB-4682-A648-11BA84DCDE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24463" t="30535" r="25984" b="7379"/>
            <a:stretch/>
          </p:blipFill>
          <p:spPr>
            <a:xfrm>
              <a:off x="3131174" y="2456915"/>
              <a:ext cx="2654327" cy="1865203"/>
            </a:xfrm>
            <a:prstGeom prst="rect">
              <a:avLst/>
            </a:prstGeom>
            <a:ln>
              <a:noFill/>
            </a:ln>
          </p:spPr>
        </p:pic>
        <p:sp>
          <p:nvSpPr>
            <p:cNvPr id="30" name="직사각형 29"/>
            <p:cNvSpPr/>
            <p:nvPr/>
          </p:nvSpPr>
          <p:spPr>
            <a:xfrm>
              <a:off x="3978818" y="5195842"/>
              <a:ext cx="1020236" cy="21786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975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질환군별</a:t>
              </a:r>
              <a:r>
                <a:rPr kumimoji="1" lang="ko-KR" altLang="en-US" sz="97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kumimoji="1" lang="en-US" altLang="ko-KR" sz="97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Portfolio</a:t>
              </a:r>
            </a:p>
          </p:txBody>
        </p:sp>
        <p:cxnSp>
          <p:nvCxnSpPr>
            <p:cNvPr id="31" name="직선 연결선 30"/>
            <p:cNvCxnSpPr/>
            <p:nvPr/>
          </p:nvCxnSpPr>
          <p:spPr>
            <a:xfrm>
              <a:off x="4488937" y="4477996"/>
              <a:ext cx="0" cy="57256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/>
          <p:cNvGrpSpPr/>
          <p:nvPr/>
        </p:nvGrpSpPr>
        <p:grpSpPr>
          <a:xfrm>
            <a:off x="6511900" y="2717590"/>
            <a:ext cx="3207822" cy="3089761"/>
            <a:chOff x="6096805" y="2512464"/>
            <a:chExt cx="2876329" cy="291179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BF1D878-AE90-416E-90A4-1503FC5405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805" y="2512464"/>
              <a:ext cx="2876329" cy="1773736"/>
            </a:xfrm>
            <a:prstGeom prst="rect">
              <a:avLst/>
            </a:prstGeom>
            <a:ln>
              <a:noFill/>
            </a:ln>
          </p:spPr>
        </p:pic>
        <p:sp>
          <p:nvSpPr>
            <p:cNvPr id="32" name="직사각형 31"/>
            <p:cNvSpPr/>
            <p:nvPr/>
          </p:nvSpPr>
          <p:spPr>
            <a:xfrm>
              <a:off x="6952156" y="5195842"/>
              <a:ext cx="1089799" cy="2284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975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품목군별</a:t>
              </a:r>
              <a:r>
                <a:rPr kumimoji="1" lang="ko-KR" altLang="en-US" sz="97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kumimoji="1" lang="en-US" altLang="ko-KR" sz="97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Portfolio</a:t>
              </a:r>
            </a:p>
          </p:txBody>
        </p:sp>
        <p:cxnSp>
          <p:nvCxnSpPr>
            <p:cNvPr id="33" name="직선 연결선 32"/>
            <p:cNvCxnSpPr/>
            <p:nvPr/>
          </p:nvCxnSpPr>
          <p:spPr>
            <a:xfrm>
              <a:off x="7497056" y="4477996"/>
              <a:ext cx="0" cy="57256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 Box 17">
            <a:extLst>
              <a:ext uri="{FF2B5EF4-FFF2-40B4-BE49-F238E27FC236}">
                <a16:creationId xmlns:a16="http://schemas.microsoft.com/office/drawing/2014/main" id="{BF03AB38-CB65-123C-BB7B-8A9220F964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699" y="797202"/>
            <a:ext cx="1502784" cy="353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Dashboard- </a:t>
            </a:r>
            <a:r>
              <a:rPr kumimoji="1" lang="ko-KR" altLang="en-US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사례</a:t>
            </a:r>
            <a:endParaRPr kumimoji="1" lang="en-US" altLang="ko-KR" sz="13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8346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67881C84-D7A1-44A4-A5D7-F43003AC66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7699" y="1155190"/>
            <a:ext cx="2221447" cy="479638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14DE491-B749-444D-A64C-8CDB212C63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7315" y="1276974"/>
            <a:ext cx="6358500" cy="467460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Text Box 17">
            <a:extLst>
              <a:ext uri="{FF2B5EF4-FFF2-40B4-BE49-F238E27FC236}">
                <a16:creationId xmlns:a16="http://schemas.microsoft.com/office/drawing/2014/main" id="{C7F76C73-00BC-ABE8-54D6-8D5FAF1ABC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699" y="797202"/>
            <a:ext cx="1502784" cy="353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Dashboard- </a:t>
            </a:r>
            <a:r>
              <a:rPr kumimoji="1" lang="ko-KR" altLang="en-US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사례</a:t>
            </a:r>
            <a:endParaRPr kumimoji="1" lang="en-US" altLang="ko-KR" sz="13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3875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7939295-810D-4985-85AE-F6730835F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16" y="1417872"/>
            <a:ext cx="8125473" cy="4547589"/>
          </a:xfrm>
          <a:prstGeom prst="rect">
            <a:avLst/>
          </a:prstGeom>
        </p:spPr>
      </p:pic>
      <p:sp>
        <p:nvSpPr>
          <p:cNvPr id="3" name="Text Box 17">
            <a:extLst>
              <a:ext uri="{FF2B5EF4-FFF2-40B4-BE49-F238E27FC236}">
                <a16:creationId xmlns:a16="http://schemas.microsoft.com/office/drawing/2014/main" id="{4812B88C-87B1-257C-2815-097E331B3B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699" y="797202"/>
            <a:ext cx="1502784" cy="353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Dashboard- </a:t>
            </a:r>
            <a:r>
              <a:rPr kumimoji="1" lang="ko-KR" altLang="en-US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사례</a:t>
            </a:r>
            <a:endParaRPr kumimoji="1" lang="en-US" altLang="ko-KR" sz="13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0822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9708" t="20951" r="23739" b="20599"/>
          <a:stretch>
            <a:fillRect/>
          </a:stretch>
        </p:blipFill>
        <p:spPr bwMode="auto">
          <a:xfrm>
            <a:off x="556251" y="1294863"/>
            <a:ext cx="4395991" cy="2564971"/>
          </a:xfrm>
          <a:prstGeom prst="rect">
            <a:avLst/>
          </a:prstGeom>
          <a:noFill/>
          <a:ln w="9525">
            <a:solidFill>
              <a:srgbClr val="0066FF"/>
            </a:solidFill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 l="5086" t="20731" r="10817" b="8671"/>
          <a:stretch>
            <a:fillRect/>
          </a:stretch>
        </p:blipFill>
        <p:spPr bwMode="auto">
          <a:xfrm>
            <a:off x="2816707" y="2834719"/>
            <a:ext cx="4461096" cy="2488038"/>
          </a:xfrm>
          <a:prstGeom prst="rect">
            <a:avLst/>
          </a:prstGeom>
          <a:noFill/>
          <a:ln w="9525">
            <a:solidFill>
              <a:srgbClr val="0066FF"/>
            </a:solidFill>
            <a:miter lim="800000"/>
            <a:headEnd/>
            <a:tailEnd/>
          </a:ln>
        </p:spPr>
      </p:pic>
      <p:pic>
        <p:nvPicPr>
          <p:cNvPr id="11" name="Picture 8"/>
          <p:cNvPicPr>
            <a:picLocks noChangeAspect="1" noChangeArrowheads="1"/>
          </p:cNvPicPr>
          <p:nvPr/>
        </p:nvPicPr>
        <p:blipFill>
          <a:blip r:embed="rId4" cstate="print"/>
          <a:srcRect t="-731"/>
          <a:stretch>
            <a:fillRect/>
          </a:stretch>
        </p:blipFill>
        <p:spPr bwMode="auto">
          <a:xfrm>
            <a:off x="6269535" y="3487242"/>
            <a:ext cx="3519023" cy="259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 Box 17">
            <a:extLst>
              <a:ext uri="{FF2B5EF4-FFF2-40B4-BE49-F238E27FC236}">
                <a16:creationId xmlns:a16="http://schemas.microsoft.com/office/drawing/2014/main" id="{1005C5F9-F50C-5CE2-EE8E-AEFA0E11F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699" y="797202"/>
            <a:ext cx="1502784" cy="353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Dashboard- </a:t>
            </a:r>
            <a:r>
              <a:rPr kumimoji="1" lang="ko-KR" altLang="en-US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사례</a:t>
            </a:r>
            <a:endParaRPr kumimoji="1" lang="en-US" altLang="ko-KR" sz="13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97B64CF-3D9F-02F0-4CA9-F8B94F86F3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7" t="1664" r="1203" b="2324"/>
          <a:stretch/>
        </p:blipFill>
        <p:spPr>
          <a:xfrm>
            <a:off x="233266" y="1148991"/>
            <a:ext cx="5211770" cy="2297369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515718" y="2507884"/>
            <a:ext cx="3822574" cy="2948750"/>
            <a:chOff x="152309" y="1968563"/>
            <a:chExt cx="4359108" cy="3012466"/>
          </a:xfrm>
        </p:grpSpPr>
        <p:grpSp>
          <p:nvGrpSpPr>
            <p:cNvPr id="6" name="그룹 5"/>
            <p:cNvGrpSpPr/>
            <p:nvPr/>
          </p:nvGrpSpPr>
          <p:grpSpPr>
            <a:xfrm>
              <a:off x="152309" y="1968563"/>
              <a:ext cx="4359108" cy="288072"/>
              <a:chOff x="152309" y="1968563"/>
              <a:chExt cx="4359108" cy="288072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152309" y="1968563"/>
                <a:ext cx="4359108" cy="2880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dist="38100" dir="270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/>
              </a:p>
            </p:txBody>
          </p:sp>
          <p:grpSp>
            <p:nvGrpSpPr>
              <p:cNvPr id="17" name="그룹 16"/>
              <p:cNvGrpSpPr/>
              <p:nvPr/>
            </p:nvGrpSpPr>
            <p:grpSpPr>
              <a:xfrm>
                <a:off x="242061" y="2083475"/>
                <a:ext cx="250024" cy="66501"/>
                <a:chOff x="413280" y="1835647"/>
                <a:chExt cx="250024" cy="66501"/>
              </a:xfrm>
            </p:grpSpPr>
            <p:sp>
              <p:nvSpPr>
                <p:cNvPr id="11" name="타원 10"/>
                <p:cNvSpPr/>
                <p:nvPr/>
              </p:nvSpPr>
              <p:spPr>
                <a:xfrm>
                  <a:off x="413280" y="1835647"/>
                  <a:ext cx="66501" cy="66501"/>
                </a:xfrm>
                <a:prstGeom prst="ellipse">
                  <a:avLst/>
                </a:prstGeom>
                <a:solidFill>
                  <a:srgbClr val="6CC0B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  <p:sp>
              <p:nvSpPr>
                <p:cNvPr id="44" name="타원 43"/>
                <p:cNvSpPr/>
                <p:nvPr/>
              </p:nvSpPr>
              <p:spPr>
                <a:xfrm>
                  <a:off x="503032" y="1835647"/>
                  <a:ext cx="66501" cy="66501"/>
                </a:xfrm>
                <a:prstGeom prst="ellipse">
                  <a:avLst/>
                </a:prstGeom>
                <a:solidFill>
                  <a:srgbClr val="FFD9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  <p:sp>
              <p:nvSpPr>
                <p:cNvPr id="45" name="타원 44"/>
                <p:cNvSpPr/>
                <p:nvPr/>
              </p:nvSpPr>
              <p:spPr>
                <a:xfrm>
                  <a:off x="596803" y="1835647"/>
                  <a:ext cx="66501" cy="66501"/>
                </a:xfrm>
                <a:prstGeom prst="ellipse">
                  <a:avLst/>
                </a:prstGeom>
                <a:solidFill>
                  <a:srgbClr val="FEACB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</p:grpSp>
        </p:grp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F83BAD7-A796-47E1-9BC7-33D00154A0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501" t="12016" r="13502" b="6589"/>
            <a:stretch/>
          </p:blipFill>
          <p:spPr>
            <a:xfrm>
              <a:off x="152309" y="2256635"/>
              <a:ext cx="4359030" cy="2724394"/>
            </a:xfrm>
            <a:prstGeom prst="rect">
              <a:avLst/>
            </a:prstGeom>
            <a:ln>
              <a:noFill/>
            </a:ln>
            <a:effectLst>
              <a:outerShdw blurRad="355600" dist="38100" dir="2700000" algn="tl" rotWithShape="0">
                <a:prstClr val="black">
                  <a:alpha val="10000"/>
                </a:prstClr>
              </a:outerShdw>
            </a:effectLst>
          </p:spPr>
        </p:pic>
        <p:sp>
          <p:nvSpPr>
            <p:cNvPr id="31" name="직사각형 30"/>
            <p:cNvSpPr/>
            <p:nvPr/>
          </p:nvSpPr>
          <p:spPr>
            <a:xfrm>
              <a:off x="1582517" y="2009670"/>
              <a:ext cx="1448141" cy="2732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138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</a:rPr>
                <a:t>질환군</a:t>
              </a:r>
              <a:r>
                <a:rPr kumimoji="1" lang="en-US" altLang="ko-KR" sz="1138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</a:rPr>
                <a:t>/</a:t>
              </a:r>
              <a:r>
                <a:rPr kumimoji="1" lang="ko-KR" altLang="en-US" sz="1138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</a:rPr>
                <a:t>개발형태</a:t>
              </a:r>
              <a:endParaRPr kumimoji="1" lang="en-US" altLang="ko-KR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218988" y="3235523"/>
            <a:ext cx="4162469" cy="2560061"/>
            <a:chOff x="4617845" y="1968563"/>
            <a:chExt cx="4359108" cy="3012466"/>
          </a:xfrm>
        </p:grpSpPr>
        <p:grpSp>
          <p:nvGrpSpPr>
            <p:cNvPr id="8" name="그룹 7"/>
            <p:cNvGrpSpPr/>
            <p:nvPr/>
          </p:nvGrpSpPr>
          <p:grpSpPr>
            <a:xfrm>
              <a:off x="4617845" y="1968563"/>
              <a:ext cx="4359108" cy="288072"/>
              <a:chOff x="4617845" y="1968563"/>
              <a:chExt cx="4359108" cy="288072"/>
            </a:xfrm>
          </p:grpSpPr>
          <p:sp>
            <p:nvSpPr>
              <p:cNvPr id="57" name="직사각형 56"/>
              <p:cNvSpPr/>
              <p:nvPr/>
            </p:nvSpPr>
            <p:spPr>
              <a:xfrm>
                <a:off x="4617845" y="1968563"/>
                <a:ext cx="4359108" cy="2880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dist="38100" dir="270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/>
              </a:p>
            </p:txBody>
          </p:sp>
          <p:grpSp>
            <p:nvGrpSpPr>
              <p:cNvPr id="58" name="그룹 57"/>
              <p:cNvGrpSpPr/>
              <p:nvPr/>
            </p:nvGrpSpPr>
            <p:grpSpPr>
              <a:xfrm>
                <a:off x="4707597" y="2083475"/>
                <a:ext cx="250024" cy="66501"/>
                <a:chOff x="413280" y="1835647"/>
                <a:chExt cx="250024" cy="66501"/>
              </a:xfrm>
            </p:grpSpPr>
            <p:sp>
              <p:nvSpPr>
                <p:cNvPr id="59" name="타원 58"/>
                <p:cNvSpPr/>
                <p:nvPr/>
              </p:nvSpPr>
              <p:spPr>
                <a:xfrm>
                  <a:off x="413280" y="1835647"/>
                  <a:ext cx="66501" cy="66501"/>
                </a:xfrm>
                <a:prstGeom prst="ellipse">
                  <a:avLst/>
                </a:prstGeom>
                <a:solidFill>
                  <a:srgbClr val="6CC0B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  <p:sp>
              <p:nvSpPr>
                <p:cNvPr id="60" name="타원 59"/>
                <p:cNvSpPr/>
                <p:nvPr/>
              </p:nvSpPr>
              <p:spPr>
                <a:xfrm>
                  <a:off x="503032" y="1835647"/>
                  <a:ext cx="66501" cy="66501"/>
                </a:xfrm>
                <a:prstGeom prst="ellipse">
                  <a:avLst/>
                </a:prstGeom>
                <a:solidFill>
                  <a:srgbClr val="FFD9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  <p:sp>
              <p:nvSpPr>
                <p:cNvPr id="61" name="타원 60"/>
                <p:cNvSpPr/>
                <p:nvPr/>
              </p:nvSpPr>
              <p:spPr>
                <a:xfrm>
                  <a:off x="596803" y="1835647"/>
                  <a:ext cx="66501" cy="66501"/>
                </a:xfrm>
                <a:prstGeom prst="ellipse">
                  <a:avLst/>
                </a:prstGeom>
                <a:solidFill>
                  <a:srgbClr val="FEACB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</p:grpSp>
        </p:grp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4FAF47A-33A5-4D4E-8BDB-B642774580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18" t="938" r="491" b="1114"/>
            <a:stretch/>
          </p:blipFill>
          <p:spPr>
            <a:xfrm>
              <a:off x="4617846" y="2264888"/>
              <a:ext cx="4335380" cy="2716141"/>
            </a:xfrm>
            <a:prstGeom prst="rect">
              <a:avLst/>
            </a:prstGeom>
            <a:effectLst>
              <a:outerShdw blurRad="355600" dist="38100" dir="2700000" algn="tl" rotWithShape="0">
                <a:prstClr val="black">
                  <a:alpha val="10000"/>
                </a:prstClr>
              </a:outerShdw>
            </a:effectLst>
          </p:spPr>
        </p:pic>
        <p:sp>
          <p:nvSpPr>
            <p:cNvPr id="55" name="직사각형 54"/>
            <p:cNvSpPr/>
            <p:nvPr/>
          </p:nvSpPr>
          <p:spPr>
            <a:xfrm>
              <a:off x="6175323" y="2008538"/>
              <a:ext cx="1329890" cy="3147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138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</a:rPr>
                <a:t>품목군</a:t>
              </a:r>
              <a:r>
                <a:rPr kumimoji="1" lang="en-US" altLang="ko-KR" sz="1138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</a:rPr>
                <a:t>/</a:t>
              </a:r>
              <a:r>
                <a:rPr kumimoji="1" lang="ko-KR" altLang="en-US" sz="1138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</a:rPr>
                <a:t>개발형태</a:t>
              </a:r>
              <a:endParaRPr kumimoji="1" lang="en-US" altLang="ko-KR" sz="1138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63814D3-96BE-EA6A-93E7-68EBB475A076}"/>
              </a:ext>
            </a:extLst>
          </p:cNvPr>
          <p:cNvSpPr txBox="1"/>
          <p:nvPr/>
        </p:nvSpPr>
        <p:spPr>
          <a:xfrm>
            <a:off x="1" y="642938"/>
            <a:ext cx="2835135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63" b="1" dirty="0"/>
              <a:t>Dashboard – Portfolio Analysis</a:t>
            </a:r>
            <a:endParaRPr lang="ko-KR" altLang="en-US" sz="1463" b="1" dirty="0"/>
          </a:p>
        </p:txBody>
      </p:sp>
    </p:spTree>
    <p:extLst>
      <p:ext uri="{BB962C8B-B14F-4D97-AF65-F5344CB8AC3E}">
        <p14:creationId xmlns:p14="http://schemas.microsoft.com/office/powerpoint/2010/main" val="2329066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36ADF54C-DA90-424A-AF42-6CE3D29764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713" t="2181" r="655" b="2181"/>
          <a:stretch/>
        </p:blipFill>
        <p:spPr>
          <a:xfrm>
            <a:off x="5017040" y="1324538"/>
            <a:ext cx="4511397" cy="2987194"/>
          </a:xfrm>
          <a:prstGeom prst="rect">
            <a:avLst/>
          </a:prstGeom>
          <a:ln>
            <a:noFill/>
          </a:ln>
          <a:effectLst>
            <a:outerShdw blurRad="355600" dist="381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39" name="Picture 3">
            <a:extLst>
              <a:ext uri="{FF2B5EF4-FFF2-40B4-BE49-F238E27FC236}">
                <a16:creationId xmlns:a16="http://schemas.microsoft.com/office/drawing/2014/main" id="{18F21600-0BA5-47A3-B7B4-B1228D22D2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015"/>
          <a:stretch/>
        </p:blipFill>
        <p:spPr bwMode="auto">
          <a:xfrm>
            <a:off x="149158" y="1324538"/>
            <a:ext cx="4867882" cy="25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355600" dist="381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25" name="Picture 19">
            <a:extLst>
              <a:ext uri="{FF2B5EF4-FFF2-40B4-BE49-F238E27FC236}">
                <a16:creationId xmlns:a16="http://schemas.microsoft.com/office/drawing/2014/main" id="{74AC7B62-0BB2-417D-81C6-453E7BDBE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7793" y="2998970"/>
            <a:ext cx="4543508" cy="308971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>
            <a:outerShdw blurRad="355600" dist="381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4E0A76-CBF5-07F3-BB8C-05C45951C970}"/>
              </a:ext>
            </a:extLst>
          </p:cNvPr>
          <p:cNvSpPr txBox="1"/>
          <p:nvPr/>
        </p:nvSpPr>
        <p:spPr>
          <a:xfrm>
            <a:off x="0" y="642938"/>
            <a:ext cx="2641044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63" b="1" dirty="0"/>
              <a:t>Dashboard – Matrix Analysis</a:t>
            </a:r>
            <a:endParaRPr lang="ko-KR" altLang="en-US" sz="1463" b="1" dirty="0"/>
          </a:p>
        </p:txBody>
      </p:sp>
    </p:spTree>
    <p:extLst>
      <p:ext uri="{BB962C8B-B14F-4D97-AF65-F5344CB8AC3E}">
        <p14:creationId xmlns:p14="http://schemas.microsoft.com/office/powerpoint/2010/main" val="2416892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9DBF979-DF55-4576-ABFB-FF5AB536A6A3}"/>
              </a:ext>
            </a:extLst>
          </p:cNvPr>
          <p:cNvSpPr txBox="1"/>
          <p:nvPr/>
        </p:nvSpPr>
        <p:spPr>
          <a:xfrm>
            <a:off x="0" y="642938"/>
            <a:ext cx="1700850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63" b="1" dirty="0"/>
              <a:t>Project Hierarchy</a:t>
            </a:r>
            <a:endParaRPr lang="ko-KR" altLang="en-US" sz="1463" b="1" dirty="0"/>
          </a:p>
        </p:txBody>
      </p:sp>
      <p:sp>
        <p:nvSpPr>
          <p:cNvPr id="2" name="실행 단추: 뒤로 또는 앞으로 이동 1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E563A0EF-24D4-5676-9FFB-46BF91C606E4}"/>
              </a:ext>
            </a:extLst>
          </p:cNvPr>
          <p:cNvSpPr/>
          <p:nvPr/>
        </p:nvSpPr>
        <p:spPr>
          <a:xfrm>
            <a:off x="9410700" y="656675"/>
            <a:ext cx="495300" cy="410170"/>
          </a:xfrm>
          <a:prstGeom prst="actionButtonBackPrevious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001">
            <a:schemeClr val="lt2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2378E4-0EF2-5D53-B73D-F41630BB4CD7}"/>
              </a:ext>
            </a:extLst>
          </p:cNvPr>
          <p:cNvSpPr txBox="1"/>
          <p:nvPr/>
        </p:nvSpPr>
        <p:spPr>
          <a:xfrm>
            <a:off x="8757199" y="662673"/>
            <a:ext cx="615874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63" dirty="0"/>
              <a:t>[1/1]</a:t>
            </a:r>
            <a:endParaRPr lang="ko-KR" altLang="en-US" sz="1463" dirty="0"/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CB674084-8969-CF00-2E30-D3994FA17F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" t="8228" r="543" b="6500"/>
          <a:stretch/>
        </p:blipFill>
        <p:spPr bwMode="auto">
          <a:xfrm>
            <a:off x="75265" y="2362646"/>
            <a:ext cx="6793953" cy="3229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모서리가 둥근 직사각형 47">
            <a:extLst>
              <a:ext uri="{FF2B5EF4-FFF2-40B4-BE49-F238E27FC236}">
                <a16:creationId xmlns:a16="http://schemas.microsoft.com/office/drawing/2014/main" id="{ECEE2D04-41E7-A392-39C0-7164223F1789}"/>
              </a:ext>
            </a:extLst>
          </p:cNvPr>
          <p:cNvSpPr/>
          <p:nvPr/>
        </p:nvSpPr>
        <p:spPr>
          <a:xfrm>
            <a:off x="970414" y="1265644"/>
            <a:ext cx="1762980" cy="303074"/>
          </a:xfrm>
          <a:prstGeom prst="roundRect">
            <a:avLst>
              <a:gd name="adj" fmla="val 50000"/>
            </a:avLst>
          </a:prstGeom>
          <a:solidFill>
            <a:srgbClr val="042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6250" tIns="58500" rIns="146250" bIns="58500" rtlCol="0" anchor="ctr" anchorCtr="1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38" b="1">
                <a:solidFill>
                  <a:schemeClr val="bg1"/>
                </a:solidFill>
                <a:latin typeface="+mn-ea"/>
                <a:cs typeface="Pretendard" panose="02000503000000020004" pitchFamily="50" charset="-127"/>
              </a:rPr>
              <a:t>Strategy(Corp., BU)</a:t>
            </a:r>
            <a:endParaRPr kumimoji="1" lang="en-US" altLang="ko-KR" sz="1138" b="1" dirty="0">
              <a:solidFill>
                <a:schemeClr val="bg1"/>
              </a:solidFill>
              <a:latin typeface="+mn-ea"/>
              <a:cs typeface="Pretendard" panose="02000503000000020004" pitchFamily="50" charset="-127"/>
            </a:endParaRPr>
          </a:p>
        </p:txBody>
      </p:sp>
      <p:sp>
        <p:nvSpPr>
          <p:cNvPr id="9" name="모서리가 둥근 직사각형 48">
            <a:extLst>
              <a:ext uri="{FF2B5EF4-FFF2-40B4-BE49-F238E27FC236}">
                <a16:creationId xmlns:a16="http://schemas.microsoft.com/office/drawing/2014/main" id="{EA034B00-A7A6-9EF8-8AE8-D16744D1664C}"/>
              </a:ext>
            </a:extLst>
          </p:cNvPr>
          <p:cNvSpPr/>
          <p:nvPr/>
        </p:nvSpPr>
        <p:spPr>
          <a:xfrm>
            <a:off x="2194708" y="1622337"/>
            <a:ext cx="2069720" cy="242011"/>
          </a:xfrm>
          <a:prstGeom prst="roundRect">
            <a:avLst>
              <a:gd name="adj" fmla="val 50000"/>
            </a:avLst>
          </a:prstGeom>
          <a:solidFill>
            <a:srgbClr val="536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6250" tIns="29250" rIns="146250" bIns="29250" rtlCol="0" anchor="ctr" anchorCtr="1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38" b="1">
                <a:solidFill>
                  <a:schemeClr val="bg1"/>
                </a:solidFill>
                <a:latin typeface="+mn-ea"/>
                <a:cs typeface="Pretendard" panose="02000503000000020004" pitchFamily="50" charset="-127"/>
              </a:rPr>
              <a:t>PRM(Product Roadmap)</a:t>
            </a:r>
            <a:endParaRPr kumimoji="1" lang="en-US" altLang="ko-KR" sz="1138" b="1" dirty="0">
              <a:solidFill>
                <a:schemeClr val="bg1"/>
              </a:solidFill>
              <a:latin typeface="+mn-ea"/>
              <a:cs typeface="Pretendard" panose="02000503000000020004" pitchFamily="50" charset="-127"/>
            </a:endParaRPr>
          </a:p>
        </p:txBody>
      </p:sp>
      <p:sp>
        <p:nvSpPr>
          <p:cNvPr id="10" name="모서리가 둥근 직사각형 50">
            <a:extLst>
              <a:ext uri="{FF2B5EF4-FFF2-40B4-BE49-F238E27FC236}">
                <a16:creationId xmlns:a16="http://schemas.microsoft.com/office/drawing/2014/main" id="{F38759DE-A5B0-5EC4-1565-78E04CB912ED}"/>
              </a:ext>
            </a:extLst>
          </p:cNvPr>
          <p:cNvSpPr/>
          <p:nvPr/>
        </p:nvSpPr>
        <p:spPr>
          <a:xfrm>
            <a:off x="3802875" y="1937512"/>
            <a:ext cx="2300251" cy="242011"/>
          </a:xfrm>
          <a:prstGeom prst="roundRect">
            <a:avLst>
              <a:gd name="adj" fmla="val 50000"/>
            </a:avLst>
          </a:prstGeom>
          <a:solidFill>
            <a:srgbClr val="2147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6250" tIns="29250" rIns="146250" bIns="29250" rtlCol="0" anchor="ctr" anchorCtr="1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38" b="1">
                <a:solidFill>
                  <a:schemeClr val="bg1"/>
                </a:solidFill>
                <a:latin typeface="+mn-ea"/>
                <a:cs typeface="Pretendard" panose="02000503000000020004" pitchFamily="50" charset="-127"/>
              </a:rPr>
              <a:t>TRM(Technology Roadmap)</a:t>
            </a:r>
            <a:endParaRPr kumimoji="1" lang="en-US" altLang="ko-KR" sz="1138" b="1" dirty="0">
              <a:solidFill>
                <a:schemeClr val="bg1"/>
              </a:solidFill>
              <a:latin typeface="+mn-ea"/>
              <a:cs typeface="Pretendard" panose="02000503000000020004" pitchFamily="50" charset="-127"/>
            </a:endParaRPr>
          </a:p>
        </p:txBody>
      </p:sp>
      <p:sp>
        <p:nvSpPr>
          <p:cNvPr id="12" name="모서리가 둥근 직사각형 51">
            <a:extLst>
              <a:ext uri="{FF2B5EF4-FFF2-40B4-BE49-F238E27FC236}">
                <a16:creationId xmlns:a16="http://schemas.microsoft.com/office/drawing/2014/main" id="{0F4CF3AE-50BA-E8EF-FCBE-B37A1C880589}"/>
              </a:ext>
            </a:extLst>
          </p:cNvPr>
          <p:cNvSpPr/>
          <p:nvPr/>
        </p:nvSpPr>
        <p:spPr>
          <a:xfrm>
            <a:off x="5846223" y="2289376"/>
            <a:ext cx="870720" cy="242011"/>
          </a:xfrm>
          <a:prstGeom prst="roundRect">
            <a:avLst>
              <a:gd name="adj" fmla="val 50000"/>
            </a:avLst>
          </a:prstGeom>
          <a:solidFill>
            <a:srgbClr val="433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6250" tIns="29250" rIns="146250" bIns="29250" rtlCol="0" anchor="ctr" anchorCtr="1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38" b="1" dirty="0">
                <a:solidFill>
                  <a:schemeClr val="bg1"/>
                </a:solidFill>
                <a:latin typeface="+mn-ea"/>
                <a:cs typeface="Pretendard" panose="02000503000000020004" pitchFamily="50" charset="-127"/>
              </a:rPr>
              <a:t>Project</a:t>
            </a:r>
          </a:p>
        </p:txBody>
      </p:sp>
      <p:sp>
        <p:nvSpPr>
          <p:cNvPr id="13" name="모서리가 둥근 직사각형 52">
            <a:extLst>
              <a:ext uri="{FF2B5EF4-FFF2-40B4-BE49-F238E27FC236}">
                <a16:creationId xmlns:a16="http://schemas.microsoft.com/office/drawing/2014/main" id="{5BB4DE7A-840C-1E6A-C6E5-D909245902B7}"/>
              </a:ext>
            </a:extLst>
          </p:cNvPr>
          <p:cNvSpPr/>
          <p:nvPr/>
        </p:nvSpPr>
        <p:spPr>
          <a:xfrm>
            <a:off x="6716943" y="2622896"/>
            <a:ext cx="1197788" cy="242011"/>
          </a:xfrm>
          <a:prstGeom prst="roundRect">
            <a:avLst>
              <a:gd name="adj" fmla="val 50000"/>
            </a:avLst>
          </a:prstGeom>
          <a:solidFill>
            <a:srgbClr val="6B10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6250" tIns="29250" rIns="146250" bIns="29250" rtlCol="0" anchor="ctr" anchorCtr="1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38" b="1" dirty="0">
                <a:solidFill>
                  <a:schemeClr val="bg1"/>
                </a:solidFill>
                <a:latin typeface="+mn-ea"/>
                <a:cs typeface="Pretendard" panose="02000503000000020004" pitchFamily="50" charset="-127"/>
              </a:rPr>
              <a:t>Sub-Project</a:t>
            </a:r>
          </a:p>
        </p:txBody>
      </p:sp>
      <p:cxnSp>
        <p:nvCxnSpPr>
          <p:cNvPr id="15" name="꺾인 연결선 57">
            <a:extLst>
              <a:ext uri="{FF2B5EF4-FFF2-40B4-BE49-F238E27FC236}">
                <a16:creationId xmlns:a16="http://schemas.microsoft.com/office/drawing/2014/main" id="{68E53253-E5BB-0279-8091-9083541D341E}"/>
              </a:ext>
            </a:extLst>
          </p:cNvPr>
          <p:cNvCxnSpPr>
            <a:cxnSpLocks/>
            <a:stCxn id="8" idx="2"/>
            <a:endCxn id="9" idx="1"/>
          </p:cNvCxnSpPr>
          <p:nvPr/>
        </p:nvCxnSpPr>
        <p:spPr>
          <a:xfrm rot="16200000" flipH="1">
            <a:off x="1935993" y="1484628"/>
            <a:ext cx="174624" cy="342804"/>
          </a:xfrm>
          <a:prstGeom prst="bentConnector2">
            <a:avLst/>
          </a:prstGeom>
          <a:ln w="15875">
            <a:solidFill>
              <a:srgbClr val="042F7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58">
            <a:extLst>
              <a:ext uri="{FF2B5EF4-FFF2-40B4-BE49-F238E27FC236}">
                <a16:creationId xmlns:a16="http://schemas.microsoft.com/office/drawing/2014/main" id="{DB703143-FE15-122D-E0CF-B21603E42993}"/>
              </a:ext>
            </a:extLst>
          </p:cNvPr>
          <p:cNvCxnSpPr>
            <a:cxnSpLocks/>
            <a:stCxn id="9" idx="2"/>
            <a:endCxn id="10" idx="1"/>
          </p:cNvCxnSpPr>
          <p:nvPr/>
        </p:nvCxnSpPr>
        <p:spPr>
          <a:xfrm rot="16200000" flipH="1">
            <a:off x="3419136" y="1674779"/>
            <a:ext cx="194170" cy="573307"/>
          </a:xfrm>
          <a:prstGeom prst="bentConnector2">
            <a:avLst/>
          </a:prstGeom>
          <a:ln w="15875">
            <a:solidFill>
              <a:srgbClr val="0642AE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59">
            <a:extLst>
              <a:ext uri="{FF2B5EF4-FFF2-40B4-BE49-F238E27FC236}">
                <a16:creationId xmlns:a16="http://schemas.microsoft.com/office/drawing/2014/main" id="{C610CD2D-DE26-8576-72C0-744947E792B2}"/>
              </a:ext>
            </a:extLst>
          </p:cNvPr>
          <p:cNvCxnSpPr>
            <a:cxnSpLocks/>
            <a:stCxn id="10" idx="2"/>
            <a:endCxn id="12" idx="1"/>
          </p:cNvCxnSpPr>
          <p:nvPr/>
        </p:nvCxnSpPr>
        <p:spPr>
          <a:xfrm rot="16200000" flipH="1">
            <a:off x="5284181" y="1848341"/>
            <a:ext cx="230859" cy="893223"/>
          </a:xfrm>
          <a:prstGeom prst="bentConnector2">
            <a:avLst/>
          </a:prstGeom>
          <a:ln w="15875">
            <a:solidFill>
              <a:srgbClr val="0012F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60">
            <a:extLst>
              <a:ext uri="{FF2B5EF4-FFF2-40B4-BE49-F238E27FC236}">
                <a16:creationId xmlns:a16="http://schemas.microsoft.com/office/drawing/2014/main" id="{75C45B27-F208-8CDC-20FC-AB224EF6DB8E}"/>
              </a:ext>
            </a:extLst>
          </p:cNvPr>
          <p:cNvCxnSpPr>
            <a:cxnSpLocks/>
            <a:stCxn id="12" idx="2"/>
            <a:endCxn id="13" idx="1"/>
          </p:cNvCxnSpPr>
          <p:nvPr/>
        </p:nvCxnSpPr>
        <p:spPr>
          <a:xfrm rot="16200000" flipH="1">
            <a:off x="6393005" y="2419965"/>
            <a:ext cx="212514" cy="435359"/>
          </a:xfrm>
          <a:prstGeom prst="bentConnector2">
            <a:avLst/>
          </a:prstGeom>
          <a:ln w="15875">
            <a:solidFill>
              <a:srgbClr val="0162F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E22EC1C8-E3D9-0621-C216-0989F54CFAE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35" t="15339" r="6262" b="23022"/>
          <a:stretch/>
        </p:blipFill>
        <p:spPr>
          <a:xfrm>
            <a:off x="3086110" y="3581772"/>
            <a:ext cx="6744625" cy="315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127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69D9126-5BD3-9913-CE0F-FF058005D1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09" r="3097" b="22772"/>
          <a:stretch/>
        </p:blipFill>
        <p:spPr>
          <a:xfrm>
            <a:off x="189392" y="1300739"/>
            <a:ext cx="4671886" cy="32565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8E1DECF-4DA1-40C7-EB2E-968B9FAA96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9" t="15073" r="1780"/>
          <a:stretch/>
        </p:blipFill>
        <p:spPr>
          <a:xfrm>
            <a:off x="1933967" y="2929001"/>
            <a:ext cx="4260069" cy="25257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B1E69DA-4E6D-1885-3643-1CBA7E8B6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2189" t="7217" r="2599" b="3769"/>
          <a:stretch>
            <a:fillRect/>
          </a:stretch>
        </p:blipFill>
        <p:spPr bwMode="auto">
          <a:xfrm>
            <a:off x="5507117" y="3521087"/>
            <a:ext cx="2896684" cy="246384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6" name="실행 단추: 뒤로 또는 앞으로 이동 5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6D7E857B-1C77-1F2D-873E-06B47BB00BAF}"/>
              </a:ext>
            </a:extLst>
          </p:cNvPr>
          <p:cNvSpPr/>
          <p:nvPr/>
        </p:nvSpPr>
        <p:spPr>
          <a:xfrm>
            <a:off x="9410700" y="656675"/>
            <a:ext cx="495300" cy="410170"/>
          </a:xfrm>
          <a:prstGeom prst="actionButtonBackPrevious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001">
            <a:schemeClr val="lt2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2CEA0BF-408F-ECEE-46A4-181F6096BB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262" y="5984933"/>
            <a:ext cx="736565" cy="2301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434A19-7C8D-A77D-5FDB-910E246FD03B}"/>
              </a:ext>
            </a:extLst>
          </p:cNvPr>
          <p:cNvSpPr txBox="1"/>
          <p:nvPr/>
        </p:nvSpPr>
        <p:spPr>
          <a:xfrm>
            <a:off x="8757199" y="662673"/>
            <a:ext cx="615874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63" dirty="0"/>
              <a:t>[2/2]</a:t>
            </a:r>
            <a:endParaRPr lang="ko-KR" altLang="en-US" sz="1463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68694A-9CE4-57CA-8073-0EE6548B7622}"/>
              </a:ext>
            </a:extLst>
          </p:cNvPr>
          <p:cNvSpPr txBox="1"/>
          <p:nvPr/>
        </p:nvSpPr>
        <p:spPr>
          <a:xfrm>
            <a:off x="1" y="642938"/>
            <a:ext cx="3230115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63" b="1" dirty="0"/>
              <a:t>Project Type – </a:t>
            </a:r>
            <a:r>
              <a:rPr lang="ko-KR" altLang="en-US" sz="1463" b="1" dirty="0"/>
              <a:t>대과제</a:t>
            </a:r>
            <a:r>
              <a:rPr lang="en-US" altLang="ko-KR" sz="1463" b="1" dirty="0"/>
              <a:t>, </a:t>
            </a:r>
            <a:r>
              <a:rPr lang="ko-KR" altLang="en-US" sz="1463" b="1" dirty="0"/>
              <a:t>세부과제</a:t>
            </a:r>
            <a:r>
              <a:rPr lang="en-US" altLang="ko-KR" sz="1463" b="1" dirty="0"/>
              <a:t>, etc.</a:t>
            </a:r>
            <a:endParaRPr lang="ko-KR" altLang="en-US" sz="1463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A8E27F7-4B8C-AD4A-7B4F-63F248CB016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549" t="21641" r="12796" b="44281"/>
          <a:stretch/>
        </p:blipFill>
        <p:spPr>
          <a:xfrm>
            <a:off x="5965194" y="1461692"/>
            <a:ext cx="3572524" cy="13063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46302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1F9DDB-EA3E-B51F-C368-E9BF9E353698}"/>
              </a:ext>
            </a:extLst>
          </p:cNvPr>
          <p:cNvSpPr txBox="1"/>
          <p:nvPr/>
        </p:nvSpPr>
        <p:spPr>
          <a:xfrm>
            <a:off x="638659" y="1061267"/>
            <a:ext cx="1285929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950" dirty="0"/>
              <a:t> </a:t>
            </a:r>
            <a:r>
              <a:rPr lang="en-US" altLang="ko-KR" sz="1950" dirty="0"/>
              <a:t>R&amp;D </a:t>
            </a:r>
            <a:r>
              <a:rPr lang="ko-KR" altLang="en-US" sz="1950" dirty="0"/>
              <a:t>환경</a:t>
            </a:r>
            <a:endParaRPr lang="ko-KR" altLang="en-US" sz="1463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5B9955-EF8C-D011-BBF5-0C8AE7D39827}"/>
              </a:ext>
            </a:extLst>
          </p:cNvPr>
          <p:cNvSpPr txBox="1"/>
          <p:nvPr/>
        </p:nvSpPr>
        <p:spPr>
          <a:xfrm>
            <a:off x="1235034" y="1579230"/>
            <a:ext cx="6702861" cy="4391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글로벌 무한 경쟁</a:t>
            </a:r>
            <a:r>
              <a:rPr lang="en-US" altLang="ko-KR" sz="1600" dirty="0"/>
              <a:t>; First Mover</a:t>
            </a:r>
          </a:p>
          <a:p>
            <a:pPr lvl="1">
              <a:lnSpc>
                <a:spcPct val="150000"/>
              </a:lnSpc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ko-KR" altLang="en-US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전통 산업구조 와해 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기존 산업간 경계가 없어지고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글로벌 무한경쟁 </a:t>
            </a:r>
            <a:endParaRPr lang="en-US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ko-KR" altLang="en-US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변화의 속도가 임계점을 지나 매우 빠르게 진행</a:t>
            </a:r>
            <a:endParaRPr lang="en-US" altLang="ko-KR" sz="1400" dirty="0"/>
          </a:p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기업문화의 변화</a:t>
            </a:r>
            <a:r>
              <a:rPr lang="en-US" altLang="ko-KR" sz="1600" dirty="0"/>
              <a:t>; Systematic</a:t>
            </a:r>
            <a:r>
              <a:rPr lang="ko-KR" altLang="en-US" sz="1600" dirty="0"/>
              <a:t> </a:t>
            </a:r>
            <a:r>
              <a:rPr lang="en-US" altLang="ko-KR" sz="1600" dirty="0"/>
              <a:t>Mgmt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/>
              <a:t>    MZ</a:t>
            </a:r>
            <a:r>
              <a:rPr lang="ko-KR" altLang="en-US" sz="1400" dirty="0"/>
              <a:t>세대를 중심으로 평생직장 및 </a:t>
            </a:r>
            <a:r>
              <a:rPr lang="ko-KR" altLang="en-US" sz="1400" dirty="0" err="1"/>
              <a:t>오너쉽</a:t>
            </a:r>
            <a:r>
              <a:rPr lang="ko-KR" altLang="en-US" sz="1400" dirty="0"/>
              <a:t> 개념의 변화 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400" dirty="0"/>
              <a:t>    </a:t>
            </a:r>
            <a:r>
              <a:rPr lang="ko-KR" altLang="en-US" sz="1400" dirty="0"/>
              <a:t>사회기반문화</a:t>
            </a:r>
            <a:r>
              <a:rPr lang="en-US" altLang="ko-KR" sz="1400" dirty="0"/>
              <a:t>; Gig Economy, </a:t>
            </a:r>
            <a:r>
              <a:rPr lang="ko-KR" altLang="en-US" sz="1400" dirty="0"/>
              <a:t> </a:t>
            </a:r>
            <a:r>
              <a:rPr lang="en-US" altLang="ko-KR" sz="1400" dirty="0"/>
              <a:t>Career Nomad </a:t>
            </a:r>
          </a:p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dirty="0"/>
              <a:t>R&amp;D Transformation</a:t>
            </a:r>
            <a:endParaRPr lang="en-US" altLang="ko-KR" sz="1600" dirty="0"/>
          </a:p>
          <a:p>
            <a:pPr lvl="1">
              <a:lnSpc>
                <a:spcPct val="150000"/>
              </a:lnSpc>
            </a:pPr>
            <a:r>
              <a:rPr lang="en-US" altLang="ko-KR" sz="1600" dirty="0"/>
              <a:t>     In House</a:t>
            </a:r>
            <a:r>
              <a:rPr lang="ko-KR" altLang="en-US" sz="1600" dirty="0"/>
              <a:t> </a:t>
            </a:r>
            <a:r>
              <a:rPr lang="en-US" altLang="ko-KR" sz="1600" dirty="0"/>
              <a:t>R&amp;D</a:t>
            </a:r>
            <a:r>
              <a:rPr lang="ko-KR" altLang="en-US" sz="1600" dirty="0"/>
              <a:t> </a:t>
            </a:r>
            <a:r>
              <a:rPr lang="en-US" altLang="ko-KR" sz="1600" dirty="0"/>
              <a:t>-&gt; Open R&amp;D/Innovation -&gt; Investment-Driven R&amp;D</a:t>
            </a:r>
          </a:p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연구기획 역할 </a:t>
            </a:r>
            <a:endParaRPr lang="en-US" altLang="ko-KR" sz="1600" dirty="0"/>
          </a:p>
          <a:p>
            <a:pPr lvl="1">
              <a:lnSpc>
                <a:spcPct val="150000"/>
              </a:lnSpc>
            </a:pPr>
            <a:r>
              <a:rPr lang="en-US" altLang="ko-KR" sz="1400" dirty="0"/>
              <a:t>    R&amp;D </a:t>
            </a:r>
            <a:r>
              <a:rPr lang="ko-KR" altLang="en-US" sz="1400" dirty="0"/>
              <a:t>기획업무에 대한 인식</a:t>
            </a:r>
            <a:r>
              <a:rPr lang="en-US" altLang="ko-KR" sz="1400" dirty="0"/>
              <a:t> </a:t>
            </a:r>
            <a:r>
              <a:rPr lang="ko-KR" altLang="en-US" sz="1400" dirty="0"/>
              <a:t>변화 및 전문성 제고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400" dirty="0"/>
              <a:t>    </a:t>
            </a:r>
            <a:r>
              <a:rPr lang="ko-KR" altLang="en-US" sz="1400" dirty="0"/>
              <a:t>사람</a:t>
            </a:r>
            <a:r>
              <a:rPr lang="en-US" altLang="ko-KR" sz="1400" dirty="0"/>
              <a:t>/</a:t>
            </a:r>
            <a:r>
              <a:rPr lang="ko-KR" altLang="en-US" sz="1400" dirty="0"/>
              <a:t>조직 중심에서 </a:t>
            </a:r>
            <a:r>
              <a:rPr lang="en-US" altLang="ko-KR" sz="1400" dirty="0"/>
              <a:t>Function </a:t>
            </a:r>
            <a:r>
              <a:rPr lang="ko-KR" altLang="en-US" sz="1400" dirty="0"/>
              <a:t>중심으로</a:t>
            </a:r>
            <a:r>
              <a:rPr lang="en-US" altLang="ko-KR" sz="1400" dirty="0"/>
              <a:t>, </a:t>
            </a:r>
            <a:r>
              <a:rPr lang="ko-KR" altLang="en-US" sz="1400" dirty="0"/>
              <a:t>전략</a:t>
            </a:r>
            <a:r>
              <a:rPr lang="en-US" altLang="ko-KR" sz="1400" dirty="0"/>
              <a:t>/Project</a:t>
            </a:r>
            <a:r>
              <a:rPr lang="ko-KR" altLang="en-US" sz="1400" dirty="0"/>
              <a:t>의 객체화 </a:t>
            </a:r>
            <a:r>
              <a:rPr lang="en-US" altLang="ko-KR" sz="1400" dirty="0"/>
              <a:t> 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E1D5C5-827F-A297-5F34-1E62175A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43665" y="6589068"/>
            <a:ext cx="251992" cy="230832"/>
          </a:xfrm>
        </p:spPr>
        <p:txBody>
          <a:bodyPr/>
          <a:lstStyle/>
          <a:p>
            <a:fld id="{6073FEC6-E27D-405C-9F00-6E071EC13BA2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8447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CF6349F-B930-48C4-B8FE-295BB85975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" t="6283" r="2838" b="15807"/>
          <a:stretch/>
        </p:blipFill>
        <p:spPr>
          <a:xfrm>
            <a:off x="314622" y="1117993"/>
            <a:ext cx="4329481" cy="362740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C477F9B-5A3A-4002-B4E4-935E9031C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85356" y="5967721"/>
            <a:ext cx="680433" cy="184624"/>
          </a:xfrm>
          <a:prstGeom prst="rect">
            <a:avLst/>
          </a:prstGeom>
        </p:spPr>
        <p:txBody>
          <a:bodyPr vert="horz" lIns="0" tIns="0" rIns="0" bIns="0" rtlCol="0" anchor="ctr" anchorCtr="1"/>
          <a:lstStyle>
            <a:defPPr>
              <a:defRPr lang="ko-KR"/>
            </a:defPPr>
            <a:lvl1pPr marL="0" algn="ctr" defTabSz="742950" rtl="0" eaLnBrk="1" latinLnBrk="1" hangingPunct="1">
              <a:defRPr sz="1138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1475" algn="l" defTabSz="742950" rtl="0" eaLnBrk="1" latinLnBrk="1" hangingPunct="1"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algn="l" defTabSz="742950" rtl="0" eaLnBrk="1" latinLnBrk="1" hangingPunct="1"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algn="l" defTabSz="742950" rtl="0" eaLnBrk="1" latinLnBrk="1" hangingPunct="1"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algn="l" defTabSz="742950" rtl="0" eaLnBrk="1" latinLnBrk="1" hangingPunct="1"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algn="l" defTabSz="742950" rtl="0" eaLnBrk="1" latinLnBrk="1" hangingPunct="1"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algn="l" defTabSz="742950" rtl="0" eaLnBrk="1" latinLnBrk="1" hangingPunct="1"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algn="l" defTabSz="742950" rtl="0" eaLnBrk="1" latinLnBrk="1" hangingPunct="1"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algn="l" defTabSz="742950" rtl="0" eaLnBrk="1" latinLnBrk="1" hangingPunct="1"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F66AB27-0403-4DED-973C-4CEEB23572F6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3C9AF3-25DF-4306-B072-15FBA1E658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2" t="9965" r="2671"/>
          <a:stretch/>
        </p:blipFill>
        <p:spPr>
          <a:xfrm>
            <a:off x="5042265" y="1822072"/>
            <a:ext cx="4549114" cy="420822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704A02-9F50-4183-9AE9-0796F39B3440}"/>
              </a:ext>
            </a:extLst>
          </p:cNvPr>
          <p:cNvSpPr txBox="1"/>
          <p:nvPr/>
        </p:nvSpPr>
        <p:spPr>
          <a:xfrm>
            <a:off x="4594112" y="1121496"/>
            <a:ext cx="1462663" cy="4425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38" b="1" dirty="0">
                <a:solidFill>
                  <a:srgbClr val="8B90C7"/>
                </a:solidFill>
                <a:latin typeface="+mj-ea"/>
                <a:ea typeface="+mj-ea"/>
              </a:rPr>
              <a:t>임상 표준 </a:t>
            </a:r>
            <a:r>
              <a:rPr kumimoji="1" lang="en-US" altLang="ko-KR" sz="1138" b="1" dirty="0">
                <a:solidFill>
                  <a:srgbClr val="8B90C7"/>
                </a:solidFill>
                <a:latin typeface="+mj-ea"/>
                <a:ea typeface="+mj-ea"/>
              </a:rPr>
              <a:t>Milestone/Activity</a:t>
            </a:r>
            <a:endParaRPr kumimoji="1" lang="ko-KR" altLang="en-US" sz="1138" b="1" dirty="0">
              <a:solidFill>
                <a:srgbClr val="8B90C7"/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5F0057-3246-446D-B377-25478B182307}"/>
              </a:ext>
            </a:extLst>
          </p:cNvPr>
          <p:cNvSpPr txBox="1"/>
          <p:nvPr/>
        </p:nvSpPr>
        <p:spPr>
          <a:xfrm>
            <a:off x="6015063" y="1541356"/>
            <a:ext cx="2047728" cy="267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38" b="1" dirty="0">
                <a:solidFill>
                  <a:srgbClr val="8B90C7"/>
                </a:solidFill>
                <a:latin typeface="+mj-ea"/>
                <a:ea typeface="+mj-ea"/>
              </a:rPr>
              <a:t>Milestone/Activity Details</a:t>
            </a:r>
            <a:endParaRPr kumimoji="1" lang="ko-KR" altLang="en-US" sz="1138" b="1" dirty="0">
              <a:solidFill>
                <a:srgbClr val="8B90C7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CE41F8-1903-4FB3-B8DA-9BDE25FCF9E0}"/>
              </a:ext>
            </a:extLst>
          </p:cNvPr>
          <p:cNvSpPr txBox="1"/>
          <p:nvPr/>
        </p:nvSpPr>
        <p:spPr>
          <a:xfrm>
            <a:off x="7992353" y="4785670"/>
            <a:ext cx="495088" cy="19032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lIns="29250" tIns="29250" rIns="29250" bIns="29250" rtlCol="0">
            <a:spAutoFit/>
          </a:bodyPr>
          <a:lstStyle/>
          <a:p>
            <a:r>
              <a:rPr lang="ko-KR" altLang="en-US" sz="853" b="1" dirty="0">
                <a:solidFill>
                  <a:schemeClr val="accent1">
                    <a:lumMod val="50000"/>
                  </a:schemeClr>
                </a:solidFill>
              </a:rPr>
              <a:t>표준문서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664A4-B29E-45B9-9758-35190BD8E77B}"/>
              </a:ext>
            </a:extLst>
          </p:cNvPr>
          <p:cNvSpPr txBox="1"/>
          <p:nvPr/>
        </p:nvSpPr>
        <p:spPr>
          <a:xfrm>
            <a:off x="8594154" y="4785669"/>
            <a:ext cx="495088" cy="19032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lIns="29250" tIns="29250" rIns="29250" bIns="29250" rtlCol="0">
            <a:spAutoFit/>
          </a:bodyPr>
          <a:lstStyle/>
          <a:p>
            <a:r>
              <a:rPr lang="ko-KR" altLang="en-US" sz="853" b="1" dirty="0">
                <a:solidFill>
                  <a:schemeClr val="accent1">
                    <a:lumMod val="50000"/>
                  </a:schemeClr>
                </a:solidFill>
              </a:rPr>
              <a:t>참고문서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335A305-F3A5-41AC-BBFF-DE0BA319655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710903" y="1975231"/>
            <a:ext cx="4329481" cy="930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042549EC-F5E0-4D23-BCBA-E121BE31FC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6" t="12020" r="12987" b="36535"/>
          <a:stretch/>
        </p:blipFill>
        <p:spPr>
          <a:xfrm>
            <a:off x="995494" y="4647402"/>
            <a:ext cx="3379582" cy="125991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97AD326-B98B-48C9-94F9-084824B4C244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4039009" y="3981309"/>
            <a:ext cx="1053118" cy="737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15FBA93-827C-4845-A489-33338E87034A}"/>
              </a:ext>
            </a:extLst>
          </p:cNvPr>
          <p:cNvSpPr/>
          <p:nvPr/>
        </p:nvSpPr>
        <p:spPr>
          <a:xfrm>
            <a:off x="314622" y="1904473"/>
            <a:ext cx="396281" cy="141514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32F78F8-27E4-4FD4-AD77-9501EF2ADA73}"/>
              </a:ext>
            </a:extLst>
          </p:cNvPr>
          <p:cNvSpPr/>
          <p:nvPr/>
        </p:nvSpPr>
        <p:spPr>
          <a:xfrm>
            <a:off x="5092127" y="3906752"/>
            <a:ext cx="1137819" cy="149112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8E462E-74C0-4394-8EED-EFC68C1BEF6A}"/>
              </a:ext>
            </a:extLst>
          </p:cNvPr>
          <p:cNvSpPr txBox="1"/>
          <p:nvPr/>
        </p:nvSpPr>
        <p:spPr>
          <a:xfrm>
            <a:off x="8588359" y="4300426"/>
            <a:ext cx="895839" cy="19032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lIns="29250" tIns="29250" rIns="29250" bIns="29250" rtlCol="0">
            <a:spAutoFit/>
          </a:bodyPr>
          <a:lstStyle/>
          <a:p>
            <a:r>
              <a:rPr lang="en-US" altLang="ko-KR" sz="853" b="1" dirty="0">
                <a:solidFill>
                  <a:schemeClr val="accent1">
                    <a:lumMod val="50000"/>
                  </a:schemeClr>
                </a:solidFill>
              </a:rPr>
              <a:t>Lessons</a:t>
            </a:r>
            <a:r>
              <a:rPr lang="ko-KR" altLang="en-US" sz="853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sz="853" b="1" dirty="0">
                <a:solidFill>
                  <a:schemeClr val="accent1">
                    <a:lumMod val="50000"/>
                  </a:schemeClr>
                </a:solidFill>
              </a:rPr>
              <a:t>Learned</a:t>
            </a:r>
            <a:endParaRPr lang="ko-KR" altLang="en-US" sz="853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실행 단추: 앞으로 또는 다음으로 이동 23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75A8F4E9-D7C0-40F6-9DCF-B6FB87DBFA85}"/>
              </a:ext>
            </a:extLst>
          </p:cNvPr>
          <p:cNvSpPr/>
          <p:nvPr/>
        </p:nvSpPr>
        <p:spPr>
          <a:xfrm>
            <a:off x="7936831" y="4482117"/>
            <a:ext cx="526559" cy="526559"/>
          </a:xfrm>
          <a:prstGeom prst="actionButtonForwardNex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3C6D58-CE4B-5AEE-0466-5466213BC158}"/>
              </a:ext>
            </a:extLst>
          </p:cNvPr>
          <p:cNvSpPr txBox="1"/>
          <p:nvPr/>
        </p:nvSpPr>
        <p:spPr>
          <a:xfrm>
            <a:off x="1" y="644945"/>
            <a:ext cx="3458191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63" b="1" dirty="0"/>
              <a:t>Project </a:t>
            </a:r>
            <a:r>
              <a:rPr lang="ko-KR" altLang="en-US" sz="1463" b="1" dirty="0"/>
              <a:t>관리항목 </a:t>
            </a:r>
            <a:r>
              <a:rPr lang="en-US" altLang="ko-KR" sz="1463" b="1" dirty="0"/>
              <a:t>– Milestone / Activity</a:t>
            </a:r>
            <a:endParaRPr lang="ko-KR" altLang="en-US" sz="1463" b="1" dirty="0"/>
          </a:p>
        </p:txBody>
      </p:sp>
      <p:sp>
        <p:nvSpPr>
          <p:cNvPr id="8" name="실행 단추: 뒤로 또는 앞으로 이동 7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A21E3CD1-7261-3274-2C71-027D8A8B0524}"/>
              </a:ext>
            </a:extLst>
          </p:cNvPr>
          <p:cNvSpPr/>
          <p:nvPr/>
        </p:nvSpPr>
        <p:spPr>
          <a:xfrm>
            <a:off x="9410700" y="656675"/>
            <a:ext cx="495300" cy="410170"/>
          </a:xfrm>
          <a:prstGeom prst="actionButtonBackPrevious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001">
            <a:schemeClr val="lt2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C2C5D3F-F2DD-023B-11AD-3DF1933C59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262" y="5984933"/>
            <a:ext cx="736565" cy="2301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4D128F-0D90-95D9-3AE9-403D8EC051FC}"/>
              </a:ext>
            </a:extLst>
          </p:cNvPr>
          <p:cNvSpPr txBox="1"/>
          <p:nvPr/>
        </p:nvSpPr>
        <p:spPr>
          <a:xfrm>
            <a:off x="8757199" y="662673"/>
            <a:ext cx="720069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63" dirty="0"/>
              <a:t>[5/11]</a:t>
            </a:r>
            <a:endParaRPr lang="ko-KR" altLang="en-US" sz="1463" dirty="0"/>
          </a:p>
        </p:txBody>
      </p:sp>
    </p:spTree>
    <p:extLst>
      <p:ext uri="{BB962C8B-B14F-4D97-AF65-F5344CB8AC3E}">
        <p14:creationId xmlns:p14="http://schemas.microsoft.com/office/powerpoint/2010/main" val="279692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835D77B-870D-4CBC-A9B6-0B754050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85356" y="5967721"/>
            <a:ext cx="680433" cy="184624"/>
          </a:xfrm>
          <a:prstGeom prst="rect">
            <a:avLst/>
          </a:prstGeom>
        </p:spPr>
        <p:txBody>
          <a:bodyPr vert="horz" lIns="0" tIns="0" rIns="0" bIns="0" rtlCol="0" anchor="ctr" anchorCtr="1"/>
          <a:lstStyle>
            <a:defPPr>
              <a:defRPr lang="ko-KR"/>
            </a:defPPr>
            <a:lvl1pPr marL="0" algn="ctr" defTabSz="742950" rtl="0" eaLnBrk="1" latinLnBrk="1" hangingPunct="1">
              <a:defRPr sz="1138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1475" algn="l" defTabSz="742950" rtl="0" eaLnBrk="1" latinLnBrk="1" hangingPunct="1"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2950" algn="l" defTabSz="742950" rtl="0" eaLnBrk="1" latinLnBrk="1" hangingPunct="1"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4425" algn="l" defTabSz="742950" rtl="0" eaLnBrk="1" latinLnBrk="1" hangingPunct="1"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algn="l" defTabSz="742950" rtl="0" eaLnBrk="1" latinLnBrk="1" hangingPunct="1"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57375" algn="l" defTabSz="742950" rtl="0" eaLnBrk="1" latinLnBrk="1" hangingPunct="1"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algn="l" defTabSz="742950" rtl="0" eaLnBrk="1" latinLnBrk="1" hangingPunct="1"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00325" algn="l" defTabSz="742950" rtl="0" eaLnBrk="1" latinLnBrk="1" hangingPunct="1"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1800" algn="l" defTabSz="742950" rtl="0" eaLnBrk="1" latinLnBrk="1" hangingPunct="1">
              <a:defRPr sz="14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F66AB27-0403-4DED-973C-4CEEB23572F6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6920F2-67D5-D0F3-B0B6-EEF3BE1E83EA}"/>
              </a:ext>
            </a:extLst>
          </p:cNvPr>
          <p:cNvSpPr txBox="1"/>
          <p:nvPr/>
        </p:nvSpPr>
        <p:spPr>
          <a:xfrm>
            <a:off x="1" y="644945"/>
            <a:ext cx="2336345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63" b="1" dirty="0"/>
              <a:t>Project </a:t>
            </a:r>
            <a:r>
              <a:rPr lang="ko-KR" altLang="en-US" sz="1463" b="1" dirty="0"/>
              <a:t>관리항목 </a:t>
            </a:r>
            <a:r>
              <a:rPr lang="en-US" altLang="ko-KR" sz="1463" b="1" dirty="0"/>
              <a:t>– </a:t>
            </a:r>
            <a:r>
              <a:rPr lang="ko-KR" altLang="en-US" sz="1463" b="1" dirty="0"/>
              <a:t>연구비</a:t>
            </a:r>
          </a:p>
        </p:txBody>
      </p:sp>
      <p:sp>
        <p:nvSpPr>
          <p:cNvPr id="5" name="실행 단추: 뒤로 또는 앞으로 이동 4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FB1629F8-BF86-554A-3748-816E6A7200D7}"/>
              </a:ext>
            </a:extLst>
          </p:cNvPr>
          <p:cNvSpPr/>
          <p:nvPr/>
        </p:nvSpPr>
        <p:spPr>
          <a:xfrm>
            <a:off x="9410700" y="656675"/>
            <a:ext cx="495300" cy="410170"/>
          </a:xfrm>
          <a:prstGeom prst="actionButtonBackPrevious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001">
            <a:schemeClr val="lt2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54112E-4297-E488-0E27-C866A612C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262" y="5984933"/>
            <a:ext cx="736565" cy="230129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69A0C4B2-C842-8569-B22A-5C1198555112}"/>
              </a:ext>
            </a:extLst>
          </p:cNvPr>
          <p:cNvGrpSpPr/>
          <p:nvPr/>
        </p:nvGrpSpPr>
        <p:grpSpPr>
          <a:xfrm>
            <a:off x="217701" y="1196184"/>
            <a:ext cx="4825187" cy="3507884"/>
            <a:chOff x="4617845" y="2438582"/>
            <a:chExt cx="4359109" cy="3119092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32B554C-7505-DB80-50A5-2A53A8FC9587}"/>
                </a:ext>
              </a:extLst>
            </p:cNvPr>
            <p:cNvGrpSpPr/>
            <p:nvPr/>
          </p:nvGrpSpPr>
          <p:grpSpPr>
            <a:xfrm>
              <a:off x="4617845" y="2438582"/>
              <a:ext cx="4359108" cy="288072"/>
              <a:chOff x="4617845" y="1968563"/>
              <a:chExt cx="4359108" cy="288072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C596484-7A10-46FC-1F91-8043CD2CD8A6}"/>
                  </a:ext>
                </a:extLst>
              </p:cNvPr>
              <p:cNvSpPr/>
              <p:nvPr/>
            </p:nvSpPr>
            <p:spPr>
              <a:xfrm>
                <a:off x="4617845" y="1968563"/>
                <a:ext cx="4359108" cy="2880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dist="38100" dir="270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/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AF69AD80-EA6B-96FD-972B-65E84B90865E}"/>
                  </a:ext>
                </a:extLst>
              </p:cNvPr>
              <p:cNvGrpSpPr/>
              <p:nvPr/>
            </p:nvGrpSpPr>
            <p:grpSpPr>
              <a:xfrm>
                <a:off x="4707597" y="2083475"/>
                <a:ext cx="250024" cy="66501"/>
                <a:chOff x="413280" y="1835647"/>
                <a:chExt cx="250024" cy="66501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65CCA030-1AFB-A4E2-B06C-C951087A8DA8}"/>
                    </a:ext>
                  </a:extLst>
                </p:cNvPr>
                <p:cNvSpPr/>
                <p:nvPr/>
              </p:nvSpPr>
              <p:spPr>
                <a:xfrm>
                  <a:off x="413280" y="1835647"/>
                  <a:ext cx="66501" cy="66501"/>
                </a:xfrm>
                <a:prstGeom prst="ellipse">
                  <a:avLst/>
                </a:prstGeom>
                <a:solidFill>
                  <a:srgbClr val="6CC0B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332A53E-2F51-E5D9-2B59-6068DC0296D5}"/>
                    </a:ext>
                  </a:extLst>
                </p:cNvPr>
                <p:cNvSpPr/>
                <p:nvPr/>
              </p:nvSpPr>
              <p:spPr>
                <a:xfrm>
                  <a:off x="503032" y="1835647"/>
                  <a:ext cx="66501" cy="66501"/>
                </a:xfrm>
                <a:prstGeom prst="ellipse">
                  <a:avLst/>
                </a:prstGeom>
                <a:solidFill>
                  <a:srgbClr val="FFD9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D6830B55-02A1-5C54-572A-34B129D34533}"/>
                    </a:ext>
                  </a:extLst>
                </p:cNvPr>
                <p:cNvSpPr/>
                <p:nvPr/>
              </p:nvSpPr>
              <p:spPr>
                <a:xfrm>
                  <a:off x="596803" y="1835647"/>
                  <a:ext cx="66501" cy="66501"/>
                </a:xfrm>
                <a:prstGeom prst="ellipse">
                  <a:avLst/>
                </a:prstGeom>
                <a:solidFill>
                  <a:srgbClr val="FEACB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</p:grpSp>
        </p:grpSp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7BCD8FD1-DEBF-186A-5FB1-31E944F001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617846" y="2726199"/>
              <a:ext cx="4359108" cy="2831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355600" dist="38100" dir="2700000" algn="tl" rotWithShape="0">
                <a:prstClr val="black">
                  <a:alpha val="10000"/>
                </a:prstClr>
              </a:outerShdw>
            </a:effectLst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C174EB5-1C6D-95DC-B079-4E3D32803258}"/>
              </a:ext>
            </a:extLst>
          </p:cNvPr>
          <p:cNvGrpSpPr/>
          <p:nvPr/>
        </p:nvGrpSpPr>
        <p:grpSpPr>
          <a:xfrm>
            <a:off x="4693788" y="2109087"/>
            <a:ext cx="4964562" cy="3676554"/>
            <a:chOff x="152309" y="2438582"/>
            <a:chExt cx="4359109" cy="3066529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E266DEB-400C-DC6D-2DED-1DF3624C79F6}"/>
                </a:ext>
              </a:extLst>
            </p:cNvPr>
            <p:cNvGrpSpPr/>
            <p:nvPr/>
          </p:nvGrpSpPr>
          <p:grpSpPr>
            <a:xfrm>
              <a:off x="152309" y="2438582"/>
              <a:ext cx="4359108" cy="288072"/>
              <a:chOff x="152309" y="1968563"/>
              <a:chExt cx="4359108" cy="288072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BD5AAF61-F098-1281-4843-B5FC475A51DD}"/>
                  </a:ext>
                </a:extLst>
              </p:cNvPr>
              <p:cNvSpPr/>
              <p:nvPr/>
            </p:nvSpPr>
            <p:spPr>
              <a:xfrm>
                <a:off x="152309" y="1968563"/>
                <a:ext cx="4359108" cy="2880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dist="38100" dir="270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/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0F45B731-7DA8-8CAC-621D-A7D805D93647}"/>
                  </a:ext>
                </a:extLst>
              </p:cNvPr>
              <p:cNvGrpSpPr/>
              <p:nvPr/>
            </p:nvGrpSpPr>
            <p:grpSpPr>
              <a:xfrm>
                <a:off x="242061" y="2083475"/>
                <a:ext cx="250024" cy="66501"/>
                <a:chOff x="413280" y="1835647"/>
                <a:chExt cx="250024" cy="66501"/>
              </a:xfrm>
            </p:grpSpPr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EF2C2DC1-EB71-CDD6-F568-9FAE811795E8}"/>
                    </a:ext>
                  </a:extLst>
                </p:cNvPr>
                <p:cNvSpPr/>
                <p:nvPr/>
              </p:nvSpPr>
              <p:spPr>
                <a:xfrm>
                  <a:off x="413280" y="1835647"/>
                  <a:ext cx="66501" cy="66501"/>
                </a:xfrm>
                <a:prstGeom prst="ellipse">
                  <a:avLst/>
                </a:prstGeom>
                <a:solidFill>
                  <a:srgbClr val="6CC0B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089545F4-A41A-72E9-D821-196E0C352CAC}"/>
                    </a:ext>
                  </a:extLst>
                </p:cNvPr>
                <p:cNvSpPr/>
                <p:nvPr/>
              </p:nvSpPr>
              <p:spPr>
                <a:xfrm>
                  <a:off x="503032" y="1835647"/>
                  <a:ext cx="66501" cy="66501"/>
                </a:xfrm>
                <a:prstGeom prst="ellipse">
                  <a:avLst/>
                </a:prstGeom>
                <a:solidFill>
                  <a:srgbClr val="FFD9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9B1701E5-314E-BED0-C377-3F2B19730796}"/>
                    </a:ext>
                  </a:extLst>
                </p:cNvPr>
                <p:cNvSpPr/>
                <p:nvPr/>
              </p:nvSpPr>
              <p:spPr>
                <a:xfrm>
                  <a:off x="596803" y="1835647"/>
                  <a:ext cx="66501" cy="66501"/>
                </a:xfrm>
                <a:prstGeom prst="ellipse">
                  <a:avLst/>
                </a:prstGeom>
                <a:solidFill>
                  <a:srgbClr val="FEACB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</p:grpSp>
        </p:grpSp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A5047FD1-48D5-8002-5A35-EFE4A610F0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92" t="11292" r="2462" b="3993"/>
            <a:stretch/>
          </p:blipFill>
          <p:spPr bwMode="auto">
            <a:xfrm>
              <a:off x="152310" y="2726199"/>
              <a:ext cx="4359108" cy="27789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355600" dist="38100" dir="2700000" algn="tl" rotWithShape="0">
                <a:prstClr val="black">
                  <a:alpha val="10000"/>
                </a:prstClr>
              </a:outerShdw>
            </a:effec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E0809D6-8E31-00A8-C708-66DAC467516E}"/>
              </a:ext>
            </a:extLst>
          </p:cNvPr>
          <p:cNvSpPr txBox="1"/>
          <p:nvPr/>
        </p:nvSpPr>
        <p:spPr>
          <a:xfrm>
            <a:off x="8757199" y="662673"/>
            <a:ext cx="720069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63" dirty="0"/>
              <a:t>[6/11]</a:t>
            </a:r>
            <a:endParaRPr lang="ko-KR" altLang="en-US" sz="1463" dirty="0"/>
          </a:p>
        </p:txBody>
      </p:sp>
    </p:spTree>
    <p:extLst>
      <p:ext uri="{BB962C8B-B14F-4D97-AF65-F5344CB8AC3E}">
        <p14:creationId xmlns:p14="http://schemas.microsoft.com/office/powerpoint/2010/main" val="93263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93EB90B7-DF9C-8EFA-75ED-B9A9CC3B7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1166" y="1457620"/>
            <a:ext cx="4967189" cy="32516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A68474DB-121A-373B-2EE9-BB05E362E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b="50961"/>
          <a:stretch>
            <a:fillRect/>
          </a:stretch>
        </p:blipFill>
        <p:spPr bwMode="auto">
          <a:xfrm>
            <a:off x="2624760" y="3682422"/>
            <a:ext cx="5969788" cy="22456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84AADE7-53AD-EAAC-EF57-7D749EE855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95" r="22615" b="46184"/>
          <a:stretch/>
        </p:blipFill>
        <p:spPr>
          <a:xfrm>
            <a:off x="5440561" y="1457621"/>
            <a:ext cx="3873196" cy="2162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897602-C4BE-AFFE-0D75-EE0FA53C043E}"/>
              </a:ext>
            </a:extLst>
          </p:cNvPr>
          <p:cNvSpPr txBox="1"/>
          <p:nvPr/>
        </p:nvSpPr>
        <p:spPr>
          <a:xfrm>
            <a:off x="1" y="644945"/>
            <a:ext cx="2336345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63" b="1" dirty="0"/>
              <a:t>Project </a:t>
            </a:r>
            <a:r>
              <a:rPr lang="ko-KR" altLang="en-US" sz="1463" b="1" dirty="0"/>
              <a:t>관리항목 </a:t>
            </a:r>
            <a:r>
              <a:rPr lang="en-US" altLang="ko-KR" sz="1463" b="1" dirty="0"/>
              <a:t>– </a:t>
            </a:r>
            <a:r>
              <a:rPr lang="ko-KR" altLang="en-US" sz="1463" b="1" dirty="0"/>
              <a:t>연구비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B94AA0-6EA8-447A-F60D-7332F3033416}"/>
              </a:ext>
            </a:extLst>
          </p:cNvPr>
          <p:cNvSpPr txBox="1"/>
          <p:nvPr/>
        </p:nvSpPr>
        <p:spPr>
          <a:xfrm>
            <a:off x="8757199" y="662673"/>
            <a:ext cx="720069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63" dirty="0"/>
              <a:t>[7/11]</a:t>
            </a:r>
            <a:endParaRPr lang="ko-KR" altLang="en-US" sz="1463" dirty="0"/>
          </a:p>
        </p:txBody>
      </p:sp>
      <p:sp>
        <p:nvSpPr>
          <p:cNvPr id="7" name="실행 단추: 뒤로 또는 앞으로 이동 6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20999D63-879A-282C-A343-495D7E4167B4}"/>
              </a:ext>
            </a:extLst>
          </p:cNvPr>
          <p:cNvSpPr/>
          <p:nvPr/>
        </p:nvSpPr>
        <p:spPr>
          <a:xfrm>
            <a:off x="9410700" y="656675"/>
            <a:ext cx="495300" cy="410170"/>
          </a:xfrm>
          <a:prstGeom prst="actionButtonBackPrevious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001">
            <a:schemeClr val="lt2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31B704E-803C-4061-7101-DFCADC5975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262" y="5984933"/>
            <a:ext cx="736565" cy="23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30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8F2BAE3B-89A9-E7F9-1109-9AD36A8BD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918" y="1126444"/>
            <a:ext cx="5397807" cy="2666654"/>
          </a:xfrm>
          <a:prstGeom prst="rect">
            <a:avLst/>
          </a:prstGeom>
          <a:noFill/>
          <a:ln w="9525">
            <a:solidFill>
              <a:srgbClr val="0066FF"/>
            </a:solidFill>
            <a:miter lim="800000"/>
            <a:headEnd/>
            <a:tailEnd/>
          </a:ln>
          <a:effectLst/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4D06E647-1A26-EF95-B392-EA39CA9C9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972" t="18805" r="18315" b="5550"/>
          <a:stretch>
            <a:fillRect/>
          </a:stretch>
        </p:blipFill>
        <p:spPr bwMode="auto">
          <a:xfrm>
            <a:off x="1048456" y="2377225"/>
            <a:ext cx="5252179" cy="2831746"/>
          </a:xfrm>
          <a:prstGeom prst="rect">
            <a:avLst/>
          </a:prstGeom>
          <a:noFill/>
          <a:ln w="9525">
            <a:solidFill>
              <a:srgbClr val="0066FF"/>
            </a:solidFill>
            <a:miter lim="800000"/>
            <a:headEnd/>
            <a:tailEnd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5F89B2C-14AE-1147-877C-2A9E79485F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647" t="10033"/>
          <a:stretch/>
        </p:blipFill>
        <p:spPr>
          <a:xfrm>
            <a:off x="4953000" y="3158136"/>
            <a:ext cx="4759270" cy="2942572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29890C9-00F2-617C-ECAC-A1F9DA31D9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262" y="5984933"/>
            <a:ext cx="736565" cy="230129"/>
          </a:xfrm>
          <a:prstGeom prst="rect">
            <a:avLst/>
          </a:prstGeom>
        </p:spPr>
      </p:pic>
      <p:sp>
        <p:nvSpPr>
          <p:cNvPr id="6" name="실행 단추: 뒤로 또는 앞으로 이동 5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08981F01-A487-1F98-359C-D718D7DF32C4}"/>
              </a:ext>
            </a:extLst>
          </p:cNvPr>
          <p:cNvSpPr/>
          <p:nvPr/>
        </p:nvSpPr>
        <p:spPr>
          <a:xfrm>
            <a:off x="9410700" y="656675"/>
            <a:ext cx="495300" cy="410170"/>
          </a:xfrm>
          <a:prstGeom prst="actionButtonBackPrevious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001">
            <a:schemeClr val="lt2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057D6F-B8AB-BA18-B81B-B4CC3D9B406C}"/>
              </a:ext>
            </a:extLst>
          </p:cNvPr>
          <p:cNvSpPr txBox="1"/>
          <p:nvPr/>
        </p:nvSpPr>
        <p:spPr>
          <a:xfrm>
            <a:off x="0" y="642938"/>
            <a:ext cx="3657540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63" b="1" dirty="0"/>
              <a:t>Personal Workspace – My Work (</a:t>
            </a:r>
            <a:r>
              <a:rPr lang="ko-KR" altLang="en-US" sz="1463" b="1" dirty="0"/>
              <a:t>관리자</a:t>
            </a:r>
            <a:r>
              <a:rPr lang="en-US" altLang="ko-KR" sz="1463" b="1" dirty="0"/>
              <a:t>)</a:t>
            </a:r>
            <a:endParaRPr lang="ko-KR" altLang="en-US" sz="1463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C2F0D8-BFEF-4CB4-EDE4-3A64D63C1B81}"/>
              </a:ext>
            </a:extLst>
          </p:cNvPr>
          <p:cNvSpPr txBox="1"/>
          <p:nvPr/>
        </p:nvSpPr>
        <p:spPr>
          <a:xfrm>
            <a:off x="8757199" y="662673"/>
            <a:ext cx="615874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63" dirty="0"/>
              <a:t>[2/5]</a:t>
            </a:r>
            <a:endParaRPr lang="ko-KR" altLang="en-US" sz="1463" dirty="0"/>
          </a:p>
        </p:txBody>
      </p:sp>
    </p:spTree>
    <p:extLst>
      <p:ext uri="{BB962C8B-B14F-4D97-AF65-F5344CB8AC3E}">
        <p14:creationId xmlns:p14="http://schemas.microsoft.com/office/powerpoint/2010/main" val="2580401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AFB272-827F-FDC9-F115-9CDA1CCB0CB1}"/>
              </a:ext>
            </a:extLst>
          </p:cNvPr>
          <p:cNvSpPr txBox="1"/>
          <p:nvPr/>
        </p:nvSpPr>
        <p:spPr>
          <a:xfrm>
            <a:off x="2858703" y="1645920"/>
            <a:ext cx="1641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Portfolio Chart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53D45C-7A6C-FF57-212D-B43BE5AA8131}"/>
              </a:ext>
            </a:extLst>
          </p:cNvPr>
          <p:cNvSpPr txBox="1"/>
          <p:nvPr/>
        </p:nvSpPr>
        <p:spPr>
          <a:xfrm>
            <a:off x="2858703" y="2695074"/>
            <a:ext cx="294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Project Details - Intelligence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35B472-D63B-F1B9-09CF-91ACE3EA5195}"/>
              </a:ext>
            </a:extLst>
          </p:cNvPr>
          <p:cNvSpPr txBox="1"/>
          <p:nvPr/>
        </p:nvSpPr>
        <p:spPr>
          <a:xfrm>
            <a:off x="2791326" y="3559562"/>
            <a:ext cx="2066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Intelligence Details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C39DD7-3F47-6F84-6D60-105FF76370A1}"/>
              </a:ext>
            </a:extLst>
          </p:cNvPr>
          <p:cNvSpPr txBox="1"/>
          <p:nvPr/>
        </p:nvSpPr>
        <p:spPr>
          <a:xfrm>
            <a:off x="2858703" y="4435462"/>
            <a:ext cx="136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Project Pool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58990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31352-8855-63AB-4ADF-944912356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E261B2-ED1C-0580-271A-31C52A729C8F}"/>
              </a:ext>
            </a:extLst>
          </p:cNvPr>
          <p:cNvSpPr txBox="1"/>
          <p:nvPr/>
        </p:nvSpPr>
        <p:spPr>
          <a:xfrm>
            <a:off x="533100" y="2184937"/>
            <a:ext cx="90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Identifying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2C05FA-068D-2A14-22C4-08BBF47F6232}"/>
              </a:ext>
            </a:extLst>
          </p:cNvPr>
          <p:cNvSpPr txBox="1"/>
          <p:nvPr/>
        </p:nvSpPr>
        <p:spPr>
          <a:xfrm>
            <a:off x="567564" y="2781704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Gathering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52C212-C86C-D868-9021-24333678774E}"/>
              </a:ext>
            </a:extLst>
          </p:cNvPr>
          <p:cNvSpPr txBox="1"/>
          <p:nvPr/>
        </p:nvSpPr>
        <p:spPr>
          <a:xfrm>
            <a:off x="611517" y="3373857"/>
            <a:ext cx="747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Filtering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CD079-D0B8-CE9C-C8ED-4C75852CAF9D}"/>
              </a:ext>
            </a:extLst>
          </p:cNvPr>
          <p:cNvSpPr txBox="1"/>
          <p:nvPr/>
        </p:nvSpPr>
        <p:spPr>
          <a:xfrm>
            <a:off x="479269" y="4063127"/>
            <a:ext cx="1012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Categorizing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EB6BC2-C032-F03E-0CA0-05AE85A75EB8}"/>
              </a:ext>
            </a:extLst>
          </p:cNvPr>
          <p:cNvSpPr txBox="1"/>
          <p:nvPr/>
        </p:nvSpPr>
        <p:spPr>
          <a:xfrm>
            <a:off x="567564" y="4812607"/>
            <a:ext cx="834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Analyzing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8ADA0A-C3C0-0D46-4A31-AA195FF80EB8}"/>
              </a:ext>
            </a:extLst>
          </p:cNvPr>
          <p:cNvSpPr txBox="1"/>
          <p:nvPr/>
        </p:nvSpPr>
        <p:spPr>
          <a:xfrm>
            <a:off x="4921240" y="2005119"/>
            <a:ext cx="822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Assigning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64231F-357E-7C1F-8500-719BFDC46ACF}"/>
              </a:ext>
            </a:extLst>
          </p:cNvPr>
          <p:cNvSpPr txBox="1"/>
          <p:nvPr/>
        </p:nvSpPr>
        <p:spPr>
          <a:xfrm>
            <a:off x="4909137" y="2574598"/>
            <a:ext cx="824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Assessing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BC3659-9FB2-0A04-076B-AF4ECA777275}"/>
              </a:ext>
            </a:extLst>
          </p:cNvPr>
          <p:cNvSpPr txBox="1"/>
          <p:nvPr/>
        </p:nvSpPr>
        <p:spPr>
          <a:xfrm>
            <a:off x="4715110" y="3291460"/>
            <a:ext cx="1287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Decision-Making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38A7AE-8334-AFE7-29EB-8F40737FF1E9}"/>
              </a:ext>
            </a:extLst>
          </p:cNvPr>
          <p:cNvSpPr txBox="1"/>
          <p:nvPr/>
        </p:nvSpPr>
        <p:spPr>
          <a:xfrm>
            <a:off x="4889519" y="3767688"/>
            <a:ext cx="922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Monitoring</a:t>
            </a: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7E0BB4-C3A4-9F28-A1C0-E8CDF71D68F3}"/>
              </a:ext>
            </a:extLst>
          </p:cNvPr>
          <p:cNvSpPr txBox="1"/>
          <p:nvPr/>
        </p:nvSpPr>
        <p:spPr>
          <a:xfrm>
            <a:off x="8327011" y="264405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R&amp;D </a:t>
            </a:r>
            <a:r>
              <a:rPr lang="ko-KR" altLang="en-US" dirty="0"/>
              <a:t>기획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34AD81-90AC-1BD8-B613-D9A0069AAFDD}"/>
              </a:ext>
            </a:extLst>
          </p:cNvPr>
          <p:cNvSpPr txBox="1"/>
          <p:nvPr/>
        </p:nvSpPr>
        <p:spPr>
          <a:xfrm>
            <a:off x="224659" y="264405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Activity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180989-9117-DCF0-933B-01974F492C92}"/>
              </a:ext>
            </a:extLst>
          </p:cNvPr>
          <p:cNvSpPr txBox="1"/>
          <p:nvPr/>
        </p:nvSpPr>
        <p:spPr>
          <a:xfrm>
            <a:off x="1843168" y="2031048"/>
            <a:ext cx="2044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왜 어떤 정보가 필요한가</a:t>
            </a:r>
            <a:r>
              <a:rPr lang="en-US" altLang="ko-KR" sz="1200" dirty="0"/>
              <a:t>?</a:t>
            </a:r>
          </a:p>
          <a:p>
            <a:r>
              <a:rPr lang="ko-KR" altLang="en-US" sz="1200" dirty="0"/>
              <a:t>어떤 정보를 수집할 것인가</a:t>
            </a:r>
            <a:r>
              <a:rPr lang="en-US" altLang="ko-KR" sz="1200" dirty="0"/>
              <a:t>?</a:t>
            </a:r>
          </a:p>
          <a:p>
            <a:r>
              <a:rPr lang="ko-KR" altLang="en-US" sz="1200" dirty="0"/>
              <a:t>어디서 수집할 것인가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BA0FFD-ADE3-B143-7731-FA4B086289A6}"/>
              </a:ext>
            </a:extLst>
          </p:cNvPr>
          <p:cNvSpPr txBox="1"/>
          <p:nvPr/>
        </p:nvSpPr>
        <p:spPr>
          <a:xfrm>
            <a:off x="1843168" y="2781704"/>
            <a:ext cx="2427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어떤 방법</a:t>
            </a:r>
            <a:r>
              <a:rPr lang="en-US" altLang="ko-KR" sz="1200" dirty="0"/>
              <a:t>/</a:t>
            </a:r>
            <a:r>
              <a:rPr lang="ko-KR" altLang="en-US" sz="1200" dirty="0"/>
              <a:t>절차로 수집할 것인가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C08603-A1E4-36B5-3632-5E7C8FA1A83B}"/>
              </a:ext>
            </a:extLst>
          </p:cNvPr>
          <p:cNvSpPr txBox="1"/>
          <p:nvPr/>
        </p:nvSpPr>
        <p:spPr>
          <a:xfrm>
            <a:off x="1843168" y="3308779"/>
            <a:ext cx="2198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어떤 기준으로 선별할 것인가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12D2A2-C90A-EF01-CCC9-2AADB0D7730B}"/>
              </a:ext>
            </a:extLst>
          </p:cNvPr>
          <p:cNvSpPr txBox="1"/>
          <p:nvPr/>
        </p:nvSpPr>
        <p:spPr>
          <a:xfrm>
            <a:off x="1843168" y="3570676"/>
            <a:ext cx="2427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어떤 방법</a:t>
            </a:r>
            <a:r>
              <a:rPr lang="en-US" altLang="ko-KR" sz="1200" dirty="0"/>
              <a:t>/</a:t>
            </a:r>
            <a:r>
              <a:rPr lang="ko-KR" altLang="en-US" sz="1200" dirty="0"/>
              <a:t>절차로 선별할 것인가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3AE06B-58B8-D5DF-FD63-1F77BB5E6887}"/>
              </a:ext>
            </a:extLst>
          </p:cNvPr>
          <p:cNvSpPr txBox="1"/>
          <p:nvPr/>
        </p:nvSpPr>
        <p:spPr>
          <a:xfrm>
            <a:off x="1833889" y="4078229"/>
            <a:ext cx="2778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어떤 라벨</a:t>
            </a:r>
            <a:r>
              <a:rPr lang="en-US" altLang="ko-KR" sz="1200" dirty="0"/>
              <a:t>(</a:t>
            </a:r>
            <a:r>
              <a:rPr lang="ko-KR" altLang="en-US" sz="1200" dirty="0"/>
              <a:t>표준분류</a:t>
            </a:r>
            <a:r>
              <a:rPr lang="en-US" altLang="ko-KR" sz="1200" dirty="0"/>
              <a:t>)</a:t>
            </a:r>
            <a:r>
              <a:rPr lang="ko-KR" altLang="en-US" sz="1200" dirty="0"/>
              <a:t>을 부여할 것인가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7AA124-A122-9093-81EE-05E44D54CF96}"/>
              </a:ext>
            </a:extLst>
          </p:cNvPr>
          <p:cNvSpPr txBox="1"/>
          <p:nvPr/>
        </p:nvSpPr>
        <p:spPr>
          <a:xfrm>
            <a:off x="1833889" y="4340126"/>
            <a:ext cx="2427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어떤 방법</a:t>
            </a:r>
            <a:r>
              <a:rPr lang="en-US" altLang="ko-KR" sz="1200" dirty="0"/>
              <a:t>/</a:t>
            </a:r>
            <a:r>
              <a:rPr lang="ko-KR" altLang="en-US" sz="1200" dirty="0"/>
              <a:t>절차로 부여할 것인가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835EE50-91D0-DA40-4EC7-E37A0746CD9E}"/>
              </a:ext>
            </a:extLst>
          </p:cNvPr>
          <p:cNvSpPr txBox="1"/>
          <p:nvPr/>
        </p:nvSpPr>
        <p:spPr>
          <a:xfrm>
            <a:off x="1920111" y="4812606"/>
            <a:ext cx="22317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어떤 목적으로 분석할  것인가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E11412-9E73-58D1-6F3B-EC1E57536898}"/>
              </a:ext>
            </a:extLst>
          </p:cNvPr>
          <p:cNvSpPr txBox="1"/>
          <p:nvPr/>
        </p:nvSpPr>
        <p:spPr>
          <a:xfrm>
            <a:off x="1931672" y="5076940"/>
            <a:ext cx="24945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어떤 방법</a:t>
            </a:r>
            <a:r>
              <a:rPr lang="en-US" altLang="ko-KR" sz="1200" dirty="0"/>
              <a:t>/</a:t>
            </a:r>
            <a:r>
              <a:rPr lang="ko-KR" altLang="en-US" sz="1200" dirty="0"/>
              <a:t>절차로 분석할  것인가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B7078DA-3CB5-391F-9C55-30F6B616F7AD}"/>
              </a:ext>
            </a:extLst>
          </p:cNvPr>
          <p:cNvSpPr txBox="1"/>
          <p:nvPr/>
        </p:nvSpPr>
        <p:spPr>
          <a:xfrm>
            <a:off x="6183813" y="2005119"/>
            <a:ext cx="24176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누구에게</a:t>
            </a:r>
            <a:r>
              <a:rPr lang="en-US" altLang="ko-KR" sz="1200" dirty="0"/>
              <a:t>, </a:t>
            </a:r>
            <a:r>
              <a:rPr lang="ko-KR" altLang="en-US" sz="1200" dirty="0"/>
              <a:t>어디에 할당할  것인가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E36C163-DBB4-8823-757D-50F5DD03F0FC}"/>
              </a:ext>
            </a:extLst>
          </p:cNvPr>
          <p:cNvSpPr txBox="1"/>
          <p:nvPr/>
        </p:nvSpPr>
        <p:spPr>
          <a:xfrm>
            <a:off x="6187593" y="2289805"/>
            <a:ext cx="2844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어떤 방법</a:t>
            </a:r>
            <a:r>
              <a:rPr lang="en-US" altLang="ko-KR" sz="1200" dirty="0"/>
              <a:t>/</a:t>
            </a:r>
            <a:r>
              <a:rPr lang="ko-KR" altLang="en-US" sz="1200" dirty="0"/>
              <a:t>절차로 할당</a:t>
            </a:r>
            <a:r>
              <a:rPr lang="en-US" altLang="ko-KR" sz="1200" dirty="0"/>
              <a:t>/</a:t>
            </a:r>
            <a:r>
              <a:rPr lang="ko-KR" altLang="en-US" sz="1200" dirty="0"/>
              <a:t>연결할  것인가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ECCF948-E54F-60E7-4CD6-F385FE26186D}"/>
              </a:ext>
            </a:extLst>
          </p:cNvPr>
          <p:cNvSpPr txBox="1"/>
          <p:nvPr/>
        </p:nvSpPr>
        <p:spPr>
          <a:xfrm>
            <a:off x="6222285" y="2614488"/>
            <a:ext cx="2198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어떤 목적으로 평가할 것인가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F4CB694-66DB-5899-EC71-E1C1ED58B2FE}"/>
              </a:ext>
            </a:extLst>
          </p:cNvPr>
          <p:cNvSpPr txBox="1"/>
          <p:nvPr/>
        </p:nvSpPr>
        <p:spPr>
          <a:xfrm>
            <a:off x="6217476" y="2873514"/>
            <a:ext cx="2505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평가결과를 어떻게 관리할 것인가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E47446-FAD8-F9C3-BFE8-CCB6A884E7F5}"/>
              </a:ext>
            </a:extLst>
          </p:cNvPr>
          <p:cNvSpPr txBox="1"/>
          <p:nvPr/>
        </p:nvSpPr>
        <p:spPr>
          <a:xfrm>
            <a:off x="6172783" y="3315259"/>
            <a:ext cx="2922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어떤 방법</a:t>
            </a:r>
            <a:r>
              <a:rPr lang="en-US" altLang="ko-KR" sz="1200" dirty="0"/>
              <a:t>/</a:t>
            </a:r>
            <a:r>
              <a:rPr lang="ko-KR" altLang="en-US" sz="1200" dirty="0"/>
              <a:t>절차로 의사결정을 할 것인가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EA2A443-EDFA-831C-C672-C4D203FD1C56}"/>
              </a:ext>
            </a:extLst>
          </p:cNvPr>
          <p:cNvSpPr txBox="1"/>
          <p:nvPr/>
        </p:nvSpPr>
        <p:spPr>
          <a:xfrm>
            <a:off x="6172783" y="3786128"/>
            <a:ext cx="2460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어떤 방법</a:t>
            </a:r>
            <a:r>
              <a:rPr lang="en-US" altLang="ko-KR" sz="1200" dirty="0"/>
              <a:t>/</a:t>
            </a:r>
            <a:r>
              <a:rPr lang="ko-KR" altLang="en-US" sz="1200" dirty="0"/>
              <a:t>절차로 관리 할 것인가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F12E82D-97AF-2C8A-2AF0-471907A3749A}"/>
              </a:ext>
            </a:extLst>
          </p:cNvPr>
          <p:cNvSpPr txBox="1"/>
          <p:nvPr/>
        </p:nvSpPr>
        <p:spPr>
          <a:xfrm>
            <a:off x="611517" y="1106905"/>
            <a:ext cx="5949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수행자별 편차 최소화를 목표로</a:t>
            </a:r>
            <a:r>
              <a:rPr lang="en-US" altLang="ko-KR" dirty="0"/>
              <a:t>, </a:t>
            </a:r>
            <a:r>
              <a:rPr lang="ko-KR" altLang="en-US" dirty="0"/>
              <a:t>수행절차 및 결과를 하고</a:t>
            </a:r>
            <a:r>
              <a:rPr lang="en-US" altLang="ko-KR" dirty="0"/>
              <a:t>,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5289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D18B2-C316-3F4E-E649-08E0EE193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94C6E0-1046-8CA5-A925-17D4EA8CE567}"/>
              </a:ext>
            </a:extLst>
          </p:cNvPr>
          <p:cNvSpPr txBox="1"/>
          <p:nvPr/>
        </p:nvSpPr>
        <p:spPr>
          <a:xfrm>
            <a:off x="8327011" y="264405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R&amp;D </a:t>
            </a:r>
            <a:r>
              <a:rPr lang="ko-KR" altLang="en-US" dirty="0"/>
              <a:t>기획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3C048E-DC93-1C5B-0280-8D21BD5AAF5A}"/>
              </a:ext>
            </a:extLst>
          </p:cNvPr>
          <p:cNvSpPr txBox="1"/>
          <p:nvPr/>
        </p:nvSpPr>
        <p:spPr>
          <a:xfrm>
            <a:off x="224659" y="2644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업무범위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AD1CAB-020B-6146-9FB4-642787F8F6B7}"/>
              </a:ext>
            </a:extLst>
          </p:cNvPr>
          <p:cNvSpPr txBox="1"/>
          <p:nvPr/>
        </p:nvSpPr>
        <p:spPr>
          <a:xfrm>
            <a:off x="2769249" y="2113439"/>
            <a:ext cx="819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Strategy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C193C7-33F1-9803-4DEE-C0796C3EB77F}"/>
              </a:ext>
            </a:extLst>
          </p:cNvPr>
          <p:cNvSpPr txBox="1"/>
          <p:nvPr/>
        </p:nvSpPr>
        <p:spPr>
          <a:xfrm>
            <a:off x="4279733" y="1988311"/>
            <a:ext cx="1558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Product Roadmap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85F354-9749-D28C-BE01-0CD68A842ED3}"/>
              </a:ext>
            </a:extLst>
          </p:cNvPr>
          <p:cNvSpPr txBox="1"/>
          <p:nvPr/>
        </p:nvSpPr>
        <p:spPr>
          <a:xfrm>
            <a:off x="4154605" y="2459180"/>
            <a:ext cx="1825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Technology Roadmap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BA46BB-A138-8EBB-2D17-F2B00AF5FD3A}"/>
              </a:ext>
            </a:extLst>
          </p:cNvPr>
          <p:cNvSpPr txBox="1"/>
          <p:nvPr/>
        </p:nvSpPr>
        <p:spPr>
          <a:xfrm>
            <a:off x="2367059" y="1481757"/>
            <a:ext cx="1558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전사</a:t>
            </a:r>
            <a:r>
              <a:rPr lang="en-US" altLang="ko-KR" sz="1400" dirty="0"/>
              <a:t>, </a:t>
            </a:r>
            <a:r>
              <a:rPr lang="ko-KR" altLang="en-US" sz="1400" dirty="0"/>
              <a:t>사업부 전략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EC17C2-72E2-42BB-5975-5236BBC27F6B}"/>
              </a:ext>
            </a:extLst>
          </p:cNvPr>
          <p:cNvSpPr txBox="1"/>
          <p:nvPr/>
        </p:nvSpPr>
        <p:spPr>
          <a:xfrm>
            <a:off x="4279733" y="1481757"/>
            <a:ext cx="1513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중</a:t>
            </a:r>
            <a:r>
              <a:rPr lang="en-US" altLang="ko-KR" sz="1400" dirty="0"/>
              <a:t>.</a:t>
            </a:r>
            <a:r>
              <a:rPr lang="ko-KR" altLang="en-US" sz="1400" dirty="0"/>
              <a:t>장기 </a:t>
            </a:r>
            <a:r>
              <a:rPr lang="en-US" altLang="ko-KR" sz="1400" dirty="0"/>
              <a:t>R&amp;D</a:t>
            </a:r>
            <a:r>
              <a:rPr lang="ko-KR" altLang="en-US" sz="1400" dirty="0"/>
              <a:t>전략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F92A4A-A0AF-C19A-A605-11D4394E7570}"/>
              </a:ext>
            </a:extLst>
          </p:cNvPr>
          <p:cNvSpPr txBox="1"/>
          <p:nvPr/>
        </p:nvSpPr>
        <p:spPr>
          <a:xfrm>
            <a:off x="6453304" y="2160481"/>
            <a:ext cx="1105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Project Pool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49C39E-7110-FB7F-6918-40A9884EDDD0}"/>
              </a:ext>
            </a:extLst>
          </p:cNvPr>
          <p:cNvSpPr txBox="1"/>
          <p:nvPr/>
        </p:nvSpPr>
        <p:spPr>
          <a:xfrm>
            <a:off x="8224842" y="2155395"/>
            <a:ext cx="728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Project</a:t>
            </a:r>
            <a:endParaRPr lang="ko-KR" alt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E9B4C2-E378-DD2C-37D3-60EECAC1C45E}"/>
              </a:ext>
            </a:extLst>
          </p:cNvPr>
          <p:cNvSpPr txBox="1"/>
          <p:nvPr/>
        </p:nvSpPr>
        <p:spPr>
          <a:xfrm>
            <a:off x="6524420" y="1481757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Planned</a:t>
            </a:r>
            <a:endParaRPr lang="ko-KR" altLang="en-US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315F707-49B1-97DD-0488-DF17C44DAB75}"/>
              </a:ext>
            </a:extLst>
          </p:cNvPr>
          <p:cNvSpPr txBox="1"/>
          <p:nvPr/>
        </p:nvSpPr>
        <p:spPr>
          <a:xfrm>
            <a:off x="8140460" y="1484014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On Going</a:t>
            </a:r>
            <a:endParaRPr lang="ko-KR" altLang="en-US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B720C24-AD95-90E5-E027-924E501115CE}"/>
              </a:ext>
            </a:extLst>
          </p:cNvPr>
          <p:cNvSpPr txBox="1"/>
          <p:nvPr/>
        </p:nvSpPr>
        <p:spPr>
          <a:xfrm>
            <a:off x="503123" y="1481757"/>
            <a:ext cx="1159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내</a:t>
            </a:r>
            <a:r>
              <a:rPr lang="en-US" altLang="ko-KR" sz="1400" dirty="0"/>
              <a:t>.</a:t>
            </a:r>
            <a:r>
              <a:rPr lang="ko-KR" altLang="en-US" sz="1400" dirty="0"/>
              <a:t>외부 환경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01FE46E-B8C5-A3ED-1E64-327C7CDF4DE8}"/>
              </a:ext>
            </a:extLst>
          </p:cNvPr>
          <p:cNvSpPr txBox="1"/>
          <p:nvPr/>
        </p:nvSpPr>
        <p:spPr>
          <a:xfrm>
            <a:off x="576724" y="2155395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Intelligence</a:t>
            </a:r>
            <a:endParaRPr lang="ko-KR" altLang="en-US" sz="14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36F3725-E147-77E0-E501-731921A4121B}"/>
              </a:ext>
            </a:extLst>
          </p:cNvPr>
          <p:cNvSpPr txBox="1"/>
          <p:nvPr/>
        </p:nvSpPr>
        <p:spPr>
          <a:xfrm>
            <a:off x="3083651" y="4585603"/>
            <a:ext cx="588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PRM</a:t>
            </a:r>
            <a:endParaRPr lang="ko-KR" altLang="en-US" sz="1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A1D2475-0843-92D4-A1EE-C2F16ABA1C75}"/>
              </a:ext>
            </a:extLst>
          </p:cNvPr>
          <p:cNvSpPr txBox="1"/>
          <p:nvPr/>
        </p:nvSpPr>
        <p:spPr>
          <a:xfrm>
            <a:off x="4338948" y="3866519"/>
            <a:ext cx="1181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Project (Pool)</a:t>
            </a:r>
            <a:endParaRPr lang="ko-KR" altLang="en-US" sz="1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2D73FFC-5858-9ACB-416E-2C1F3D2F9602}"/>
              </a:ext>
            </a:extLst>
          </p:cNvPr>
          <p:cNvSpPr txBox="1"/>
          <p:nvPr/>
        </p:nvSpPr>
        <p:spPr>
          <a:xfrm>
            <a:off x="4471186" y="4585603"/>
            <a:ext cx="588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TRM</a:t>
            </a:r>
            <a:endParaRPr lang="ko-KR" altLang="en-US" sz="14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9F19778-5D9D-15A2-D474-921610BBBC6C}"/>
              </a:ext>
            </a:extLst>
          </p:cNvPr>
          <p:cNvSpPr txBox="1"/>
          <p:nvPr/>
        </p:nvSpPr>
        <p:spPr>
          <a:xfrm>
            <a:off x="5602062" y="4585603"/>
            <a:ext cx="1105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Intelligence</a:t>
            </a:r>
            <a:endParaRPr lang="ko-KR" altLang="en-US" sz="1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6A81D89-2621-A566-0479-6BD2B9B30517}"/>
              </a:ext>
            </a:extLst>
          </p:cNvPr>
          <p:cNvSpPr txBox="1"/>
          <p:nvPr/>
        </p:nvSpPr>
        <p:spPr>
          <a:xfrm>
            <a:off x="3588832" y="5376243"/>
            <a:ext cx="819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Strategy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463258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5131A-BF2C-FB8B-46D6-35C694879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B4B188-CBCB-2970-C359-B9AC57F2FD8F}"/>
              </a:ext>
            </a:extLst>
          </p:cNvPr>
          <p:cNvSpPr txBox="1"/>
          <p:nvPr/>
        </p:nvSpPr>
        <p:spPr>
          <a:xfrm>
            <a:off x="578100" y="1691263"/>
            <a:ext cx="1144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Identifying</a:t>
            </a:r>
            <a:endParaRPr lang="ko-KR" alt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8A3E08-F636-ACD4-F044-F040B97B5DE6}"/>
              </a:ext>
            </a:extLst>
          </p:cNvPr>
          <p:cNvSpPr txBox="1"/>
          <p:nvPr/>
        </p:nvSpPr>
        <p:spPr>
          <a:xfrm>
            <a:off x="578100" y="3118326"/>
            <a:ext cx="1050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Gathering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319DF-F460-5004-4F6A-FD79A66BB7C1}"/>
              </a:ext>
            </a:extLst>
          </p:cNvPr>
          <p:cNvSpPr txBox="1"/>
          <p:nvPr/>
        </p:nvSpPr>
        <p:spPr>
          <a:xfrm>
            <a:off x="683994" y="4376112"/>
            <a:ext cx="933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Filtering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9B0041-6A89-8DBC-39BA-3EB6A8CA2ABC}"/>
              </a:ext>
            </a:extLst>
          </p:cNvPr>
          <p:cNvSpPr txBox="1"/>
          <p:nvPr/>
        </p:nvSpPr>
        <p:spPr>
          <a:xfrm>
            <a:off x="2723087" y="2312611"/>
            <a:ext cx="12857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Categorizing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648294-8010-E29A-643C-E3FC08F74756}"/>
              </a:ext>
            </a:extLst>
          </p:cNvPr>
          <p:cNvSpPr txBox="1"/>
          <p:nvPr/>
        </p:nvSpPr>
        <p:spPr>
          <a:xfrm>
            <a:off x="5929848" y="3485230"/>
            <a:ext cx="1049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Analyzing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1F4AC8-5489-7108-A183-50A5F35B0981}"/>
              </a:ext>
            </a:extLst>
          </p:cNvPr>
          <p:cNvSpPr txBox="1"/>
          <p:nvPr/>
        </p:nvSpPr>
        <p:spPr>
          <a:xfrm>
            <a:off x="4558364" y="2312611"/>
            <a:ext cx="1034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Assigning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651D71-23B3-E45A-264F-B38770181C76}"/>
              </a:ext>
            </a:extLst>
          </p:cNvPr>
          <p:cNvSpPr txBox="1"/>
          <p:nvPr/>
        </p:nvSpPr>
        <p:spPr>
          <a:xfrm>
            <a:off x="5941775" y="2312611"/>
            <a:ext cx="1037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Assessing</a:t>
            </a:r>
            <a:endParaRPr lang="ko-KR" alt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A93652-122A-84F4-CC5B-B0F9CF3B94AA}"/>
              </a:ext>
            </a:extLst>
          </p:cNvPr>
          <p:cNvSpPr txBox="1"/>
          <p:nvPr/>
        </p:nvSpPr>
        <p:spPr>
          <a:xfrm>
            <a:off x="7521248" y="2782037"/>
            <a:ext cx="1653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Decision-Making</a:t>
            </a:r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C7B601-F46A-A2FB-1A84-C95A930D48AD}"/>
              </a:ext>
            </a:extLst>
          </p:cNvPr>
          <p:cNvSpPr txBox="1"/>
          <p:nvPr/>
        </p:nvSpPr>
        <p:spPr>
          <a:xfrm>
            <a:off x="7765000" y="5260410"/>
            <a:ext cx="11655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Monitoring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1D5B88-6B56-F9AE-9EC6-AAEA221435A5}"/>
              </a:ext>
            </a:extLst>
          </p:cNvPr>
          <p:cNvSpPr txBox="1"/>
          <p:nvPr/>
        </p:nvSpPr>
        <p:spPr>
          <a:xfrm>
            <a:off x="8086380" y="264405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R&amp;D Planning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51A769-6FFC-7FC6-25D5-CBC6F2691B14}"/>
              </a:ext>
            </a:extLst>
          </p:cNvPr>
          <p:cNvSpPr txBox="1"/>
          <p:nvPr/>
        </p:nvSpPr>
        <p:spPr>
          <a:xfrm>
            <a:off x="224659" y="264405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Activity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2E9FAF-7384-2222-5EDE-2E03129F9357}"/>
              </a:ext>
            </a:extLst>
          </p:cNvPr>
          <p:cNvSpPr txBox="1"/>
          <p:nvPr/>
        </p:nvSpPr>
        <p:spPr>
          <a:xfrm>
            <a:off x="2117822" y="867410"/>
            <a:ext cx="1207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Search Query</a:t>
            </a:r>
            <a:endParaRPr lang="ko-KR" altLang="en-US" sz="1400" dirty="0"/>
          </a:p>
          <a:p>
            <a:pPr algn="ctr"/>
            <a:r>
              <a:rPr lang="en-US" altLang="ko-KR" sz="1400" dirty="0"/>
              <a:t>+ Source</a:t>
            </a:r>
          </a:p>
        </p:txBody>
      </p:sp>
    </p:spTree>
    <p:extLst>
      <p:ext uri="{BB962C8B-B14F-4D97-AF65-F5344CB8AC3E}">
        <p14:creationId xmlns:p14="http://schemas.microsoft.com/office/powerpoint/2010/main" val="40151644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A3A32-6486-E715-6927-664602FF8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C04E835-EACF-1E11-21C0-4328DB4E9E07}"/>
              </a:ext>
            </a:extLst>
          </p:cNvPr>
          <p:cNvSpPr txBox="1"/>
          <p:nvPr/>
        </p:nvSpPr>
        <p:spPr>
          <a:xfrm>
            <a:off x="671896" y="1176019"/>
            <a:ext cx="1012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Categorizing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3395EB-76E9-E8AF-0B99-AB44B87FA254}"/>
              </a:ext>
            </a:extLst>
          </p:cNvPr>
          <p:cNvSpPr txBox="1"/>
          <p:nvPr/>
        </p:nvSpPr>
        <p:spPr>
          <a:xfrm>
            <a:off x="6740763" y="1045263"/>
            <a:ext cx="1049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Analyzing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15B351-15CA-A449-3420-214A8A97730D}"/>
              </a:ext>
            </a:extLst>
          </p:cNvPr>
          <p:cNvSpPr txBox="1"/>
          <p:nvPr/>
        </p:nvSpPr>
        <p:spPr>
          <a:xfrm>
            <a:off x="861307" y="2547844"/>
            <a:ext cx="822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Assigning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94ADBF-BCD1-E2AF-98EB-3C9784DE520C}"/>
              </a:ext>
            </a:extLst>
          </p:cNvPr>
          <p:cNvSpPr txBox="1"/>
          <p:nvPr/>
        </p:nvSpPr>
        <p:spPr>
          <a:xfrm>
            <a:off x="765799" y="3919669"/>
            <a:ext cx="824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Assessing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3CA155-359B-6FDD-8358-791FFB91B573}"/>
              </a:ext>
            </a:extLst>
          </p:cNvPr>
          <p:cNvSpPr txBox="1"/>
          <p:nvPr/>
        </p:nvSpPr>
        <p:spPr>
          <a:xfrm>
            <a:off x="4839458" y="4711079"/>
            <a:ext cx="1653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Decision-Making</a:t>
            </a:r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60094A-8396-FC74-8B6D-FF1D195DFF25}"/>
              </a:ext>
            </a:extLst>
          </p:cNvPr>
          <p:cNvSpPr txBox="1"/>
          <p:nvPr/>
        </p:nvSpPr>
        <p:spPr>
          <a:xfrm>
            <a:off x="278551" y="5619832"/>
            <a:ext cx="11655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Monitoring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4AC368-EC8A-0B32-911B-0845C3C93038}"/>
              </a:ext>
            </a:extLst>
          </p:cNvPr>
          <p:cNvSpPr txBox="1"/>
          <p:nvPr/>
        </p:nvSpPr>
        <p:spPr>
          <a:xfrm>
            <a:off x="8086380" y="264405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R&amp;D Planning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1969E1-4E47-7984-9840-2840AF03C722}"/>
              </a:ext>
            </a:extLst>
          </p:cNvPr>
          <p:cNvSpPr txBox="1"/>
          <p:nvPr/>
        </p:nvSpPr>
        <p:spPr>
          <a:xfrm>
            <a:off x="224659" y="264405"/>
            <a:ext cx="172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Managed</a:t>
            </a:r>
            <a:r>
              <a:rPr lang="ko-KR" altLang="en-US" dirty="0"/>
              <a:t> </a:t>
            </a:r>
            <a:r>
              <a:rPr lang="en-US" altLang="ko-KR" dirty="0"/>
              <a:t>Entity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1E0A0A-21F3-E5E1-2776-63BF2E992F60}"/>
              </a:ext>
            </a:extLst>
          </p:cNvPr>
          <p:cNvSpPr txBox="1"/>
          <p:nvPr/>
        </p:nvSpPr>
        <p:spPr>
          <a:xfrm>
            <a:off x="1874721" y="5481332"/>
            <a:ext cx="1994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Search Query by</a:t>
            </a:r>
            <a:r>
              <a:rPr lang="ko-KR" altLang="en-US" sz="1400" dirty="0"/>
              <a:t> </a:t>
            </a:r>
            <a:r>
              <a:rPr lang="en-US" altLang="ko-KR" sz="1400" dirty="0"/>
              <a:t>Source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BEEC25-354C-FB00-BDCF-7C5DB1B14A41}"/>
              </a:ext>
            </a:extLst>
          </p:cNvPr>
          <p:cNvSpPr txBox="1"/>
          <p:nvPr/>
        </p:nvSpPr>
        <p:spPr>
          <a:xfrm>
            <a:off x="8766124" y="1374496"/>
            <a:ext cx="842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Curating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D53FA2-1C11-6C1C-0D09-5F727AB5B37F}"/>
              </a:ext>
            </a:extLst>
          </p:cNvPr>
          <p:cNvSpPr txBox="1"/>
          <p:nvPr/>
        </p:nvSpPr>
        <p:spPr>
          <a:xfrm>
            <a:off x="3775040" y="1164589"/>
            <a:ext cx="1301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정보 분류체계</a:t>
            </a:r>
            <a:endParaRPr lang="en-US" altLang="ko-KR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615A30-0281-4A8E-BD7C-4350A0A95E72}"/>
              </a:ext>
            </a:extLst>
          </p:cNvPr>
          <p:cNvSpPr txBox="1"/>
          <p:nvPr/>
        </p:nvSpPr>
        <p:spPr>
          <a:xfrm>
            <a:off x="6569759" y="5953318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Check List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10EA18-F728-3D4B-5A2B-F7F7C8725DFD}"/>
              </a:ext>
            </a:extLst>
          </p:cNvPr>
          <p:cNvSpPr txBox="1"/>
          <p:nvPr/>
        </p:nvSpPr>
        <p:spPr>
          <a:xfrm>
            <a:off x="2007936" y="996043"/>
            <a:ext cx="755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Manual</a:t>
            </a:r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638D738-C751-7619-D369-5481D6CA665D}"/>
              </a:ext>
            </a:extLst>
          </p:cNvPr>
          <p:cNvSpPr txBox="1"/>
          <p:nvPr/>
        </p:nvSpPr>
        <p:spPr>
          <a:xfrm>
            <a:off x="1840321" y="1414616"/>
            <a:ext cx="1031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Automated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5506E7-5487-24B5-18C0-7E3B815000A6}"/>
              </a:ext>
            </a:extLst>
          </p:cNvPr>
          <p:cNvSpPr txBox="1"/>
          <p:nvPr/>
        </p:nvSpPr>
        <p:spPr>
          <a:xfrm>
            <a:off x="2122235" y="2542174"/>
            <a:ext cx="755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Manual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561478-2074-8BCF-E2F4-6B526781B134}"/>
              </a:ext>
            </a:extLst>
          </p:cNvPr>
          <p:cNvSpPr txBox="1"/>
          <p:nvPr/>
        </p:nvSpPr>
        <p:spPr>
          <a:xfrm>
            <a:off x="1954620" y="2960747"/>
            <a:ext cx="1031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Automated</a:t>
            </a:r>
            <a:endParaRPr lang="ko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0F54A8-78AF-ABC1-EC6B-4BC4CD9ADD9F}"/>
              </a:ext>
            </a:extLst>
          </p:cNvPr>
          <p:cNvSpPr txBox="1"/>
          <p:nvPr/>
        </p:nvSpPr>
        <p:spPr>
          <a:xfrm>
            <a:off x="3586465" y="2647445"/>
            <a:ext cx="1679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전략</a:t>
            </a:r>
            <a:r>
              <a:rPr lang="en-US" altLang="ko-KR" sz="1400" dirty="0"/>
              <a:t>, Project (Pool)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4087C2-2AC1-95FF-D932-207B1A5DC84E}"/>
              </a:ext>
            </a:extLst>
          </p:cNvPr>
          <p:cNvSpPr txBox="1"/>
          <p:nvPr/>
        </p:nvSpPr>
        <p:spPr>
          <a:xfrm>
            <a:off x="2007936" y="3971603"/>
            <a:ext cx="755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Manual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28FD15-86A8-688D-59BD-4FA907F76FD1}"/>
              </a:ext>
            </a:extLst>
          </p:cNvPr>
          <p:cNvSpPr txBox="1"/>
          <p:nvPr/>
        </p:nvSpPr>
        <p:spPr>
          <a:xfrm>
            <a:off x="3326009" y="3971603"/>
            <a:ext cx="21056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검토</a:t>
            </a:r>
            <a:r>
              <a:rPr lang="en-US" altLang="ko-KR" sz="1400" dirty="0"/>
              <a:t>/</a:t>
            </a:r>
            <a:r>
              <a:rPr lang="ko-KR" altLang="en-US" sz="1400" dirty="0"/>
              <a:t>분석 결과 </a:t>
            </a:r>
            <a:r>
              <a:rPr lang="en-US" altLang="ko-KR" sz="1400" dirty="0"/>
              <a:t>by entity</a:t>
            </a:r>
          </a:p>
        </p:txBody>
      </p:sp>
    </p:spTree>
    <p:extLst>
      <p:ext uri="{BB962C8B-B14F-4D97-AF65-F5344CB8AC3E}">
        <p14:creationId xmlns:p14="http://schemas.microsoft.com/office/powerpoint/2010/main" val="22671082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B6B19-4637-A5FE-C1CF-ECE3F1649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9027A8-876B-3043-8BA7-126D09CD2D6B}"/>
              </a:ext>
            </a:extLst>
          </p:cNvPr>
          <p:cNvSpPr txBox="1"/>
          <p:nvPr/>
        </p:nvSpPr>
        <p:spPr>
          <a:xfrm>
            <a:off x="282222" y="3797272"/>
            <a:ext cx="553156" cy="25736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sz="1200" b="1" i="1" dirty="0"/>
              <a:t>Source</a:t>
            </a:r>
            <a:endParaRPr lang="ko-KR" altLang="en-US" sz="1200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E34453-2F17-1213-E30A-2DB087D96C64}"/>
              </a:ext>
            </a:extLst>
          </p:cNvPr>
          <p:cNvSpPr txBox="1"/>
          <p:nvPr/>
        </p:nvSpPr>
        <p:spPr>
          <a:xfrm>
            <a:off x="882173" y="3468470"/>
            <a:ext cx="898500" cy="25736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altLang="ko-KR" sz="1200" dirty="0"/>
              <a:t>Gathering</a:t>
            </a: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D1DE63-88C0-84E8-AC32-7409905D464E}"/>
              </a:ext>
            </a:extLst>
          </p:cNvPr>
          <p:cNvSpPr txBox="1"/>
          <p:nvPr/>
        </p:nvSpPr>
        <p:spPr>
          <a:xfrm>
            <a:off x="1658253" y="3814012"/>
            <a:ext cx="1009049" cy="25736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altLang="ko-KR" sz="1200" b="1" i="1" dirty="0"/>
              <a:t>Information</a:t>
            </a:r>
            <a:endParaRPr lang="ko-KR" altLang="en-US" sz="1200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790B5B-1792-F7EA-DB53-F8CB6E2ECD34}"/>
              </a:ext>
            </a:extLst>
          </p:cNvPr>
          <p:cNvSpPr txBox="1"/>
          <p:nvPr/>
        </p:nvSpPr>
        <p:spPr>
          <a:xfrm>
            <a:off x="6375065" y="4143783"/>
            <a:ext cx="1009049" cy="25736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altLang="ko-KR" sz="1200" b="1" i="1" dirty="0"/>
              <a:t>Intelligence</a:t>
            </a:r>
            <a:endParaRPr lang="ko-KR" altLang="en-US" sz="1200" b="1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47A53D-1B4C-F9EB-54C9-C90827C5FDD6}"/>
              </a:ext>
            </a:extLst>
          </p:cNvPr>
          <p:cNvSpPr txBox="1"/>
          <p:nvPr/>
        </p:nvSpPr>
        <p:spPr>
          <a:xfrm>
            <a:off x="2374090" y="3468470"/>
            <a:ext cx="898500" cy="25736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altLang="ko-KR" sz="1200" dirty="0"/>
              <a:t>Filtering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FE33D7-BF32-792D-D285-94F70E99A8E2}"/>
              </a:ext>
            </a:extLst>
          </p:cNvPr>
          <p:cNvSpPr txBox="1"/>
          <p:nvPr/>
        </p:nvSpPr>
        <p:spPr>
          <a:xfrm>
            <a:off x="3712001" y="3468469"/>
            <a:ext cx="898500" cy="25736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altLang="ko-KR" sz="1200" dirty="0"/>
              <a:t>Assigning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20098E-5275-343C-E237-46A0C2C70667}"/>
              </a:ext>
            </a:extLst>
          </p:cNvPr>
          <p:cNvSpPr txBox="1"/>
          <p:nvPr/>
        </p:nvSpPr>
        <p:spPr>
          <a:xfrm>
            <a:off x="4886282" y="3468469"/>
            <a:ext cx="898500" cy="25736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altLang="ko-KR" sz="1200" dirty="0"/>
              <a:t>Assessing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F4AE45-85DD-1571-A711-D650F34C95C4}"/>
              </a:ext>
            </a:extLst>
          </p:cNvPr>
          <p:cNvSpPr txBox="1"/>
          <p:nvPr/>
        </p:nvSpPr>
        <p:spPr>
          <a:xfrm>
            <a:off x="3769754" y="4141273"/>
            <a:ext cx="2015028" cy="25736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altLang="ko-KR" sz="1200" i="1" spc="500" dirty="0"/>
              <a:t>Analyzing</a:t>
            </a:r>
            <a:endParaRPr lang="ko-KR" altLang="en-US" sz="1200" i="1" spc="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308D9-782F-ADA8-4BB7-A1E6C36CCEC5}"/>
              </a:ext>
            </a:extLst>
          </p:cNvPr>
          <p:cNvSpPr txBox="1"/>
          <p:nvPr/>
        </p:nvSpPr>
        <p:spPr>
          <a:xfrm>
            <a:off x="6297181" y="3372218"/>
            <a:ext cx="1009049" cy="442035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altLang="ko-KR" sz="1200" dirty="0"/>
              <a:t>Assessment Result</a:t>
            </a:r>
            <a:endParaRPr lang="ko-KR" altLang="en-US" sz="12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1DBEC98-F907-2029-7280-166FA8729F48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3272590" y="3597154"/>
            <a:ext cx="4394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9B6B621-53F5-E3F4-C30E-6CCECCD047FD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4610501" y="3597154"/>
            <a:ext cx="2757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23F9FA4-B04E-C479-98D3-DA689225A447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5784782" y="3593236"/>
            <a:ext cx="512399" cy="3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4107660-7641-EF19-8A34-CB4DF0A4988F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1780673" y="3597155"/>
            <a:ext cx="5934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5F9C42D0-5B58-B18C-52B3-948406EE107B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3272590" y="3597155"/>
            <a:ext cx="497164" cy="67280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9DC7D15-6846-98F8-CE79-16461B6F3778}"/>
              </a:ext>
            </a:extLst>
          </p:cNvPr>
          <p:cNvCxnSpPr>
            <a:cxnSpLocks/>
            <a:stCxn id="10" idx="3"/>
            <a:endCxn id="6" idx="1"/>
          </p:cNvCxnSpPr>
          <p:nvPr/>
        </p:nvCxnSpPr>
        <p:spPr>
          <a:xfrm>
            <a:off x="5784782" y="4269958"/>
            <a:ext cx="590283" cy="2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5113E14-A52A-5F3F-EE9D-BDE3AC870920}"/>
              </a:ext>
            </a:extLst>
          </p:cNvPr>
          <p:cNvSpPr txBox="1"/>
          <p:nvPr/>
        </p:nvSpPr>
        <p:spPr>
          <a:xfrm>
            <a:off x="7719460" y="3454735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On Going</a:t>
            </a:r>
            <a:endParaRPr lang="ko-KR" alt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56A985-527B-2F01-E48A-646A5D3AB4DD}"/>
              </a:ext>
            </a:extLst>
          </p:cNvPr>
          <p:cNvSpPr txBox="1"/>
          <p:nvPr/>
        </p:nvSpPr>
        <p:spPr>
          <a:xfrm>
            <a:off x="7776847" y="4104902"/>
            <a:ext cx="730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Periodic</a:t>
            </a:r>
            <a:endParaRPr lang="ko-KR" alt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6EC34C3-A293-A321-5A04-3FC7B732AFCC}"/>
              </a:ext>
            </a:extLst>
          </p:cNvPr>
          <p:cNvSpPr txBox="1"/>
          <p:nvPr/>
        </p:nvSpPr>
        <p:spPr>
          <a:xfrm>
            <a:off x="1557764" y="4404539"/>
            <a:ext cx="561620" cy="25736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1200" dirty="0"/>
              <a:t>Manual</a:t>
            </a:r>
            <a:endParaRPr lang="ko-KR" alt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3B39651-7B2C-F2AF-BC87-5BD9C0110437}"/>
              </a:ext>
            </a:extLst>
          </p:cNvPr>
          <p:cNvSpPr txBox="1"/>
          <p:nvPr/>
        </p:nvSpPr>
        <p:spPr>
          <a:xfrm>
            <a:off x="2984988" y="4404538"/>
            <a:ext cx="1175826" cy="25736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1200" dirty="0"/>
              <a:t>Crawling (Static)</a:t>
            </a:r>
            <a:endParaRPr lang="ko-KR" alt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6A669D-E543-A483-2BE2-997AA8CB7AB2}"/>
              </a:ext>
            </a:extLst>
          </p:cNvPr>
          <p:cNvSpPr txBox="1"/>
          <p:nvPr/>
        </p:nvSpPr>
        <p:spPr>
          <a:xfrm>
            <a:off x="2120430" y="5986831"/>
            <a:ext cx="688256" cy="25736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ko-KR" altLang="en-US" sz="1200" dirty="0"/>
              <a:t>검색조건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004BF6-DA43-C1D5-7281-6F7F6C462F52}"/>
              </a:ext>
            </a:extLst>
          </p:cNvPr>
          <p:cNvSpPr txBox="1"/>
          <p:nvPr/>
        </p:nvSpPr>
        <p:spPr>
          <a:xfrm>
            <a:off x="2098762" y="5019802"/>
            <a:ext cx="1459558" cy="25736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1200" dirty="0"/>
              <a:t>Gathering &amp; Filtering</a:t>
            </a:r>
            <a:endParaRPr lang="ko-KR" altLang="en-US" sz="120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4EFE2D7-B106-14FB-6DBD-8966C5756D25}"/>
              </a:ext>
            </a:extLst>
          </p:cNvPr>
          <p:cNvCxnSpPr>
            <a:stCxn id="35" idx="3"/>
            <a:endCxn id="36" idx="1"/>
          </p:cNvCxnSpPr>
          <p:nvPr/>
        </p:nvCxnSpPr>
        <p:spPr>
          <a:xfrm flipV="1">
            <a:off x="2119384" y="4533223"/>
            <a:ext cx="8656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2A38268-A7F5-DAE3-5E05-DFD15A6B5442}"/>
              </a:ext>
            </a:extLst>
          </p:cNvPr>
          <p:cNvSpPr txBox="1"/>
          <p:nvPr/>
        </p:nvSpPr>
        <p:spPr>
          <a:xfrm>
            <a:off x="1557764" y="5029237"/>
            <a:ext cx="218577" cy="25736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1200" dirty="0"/>
              <a:t>AI</a:t>
            </a:r>
            <a:endParaRPr lang="ko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6CDC9D-44A5-50AD-8912-46CEBC34F903}"/>
              </a:ext>
            </a:extLst>
          </p:cNvPr>
          <p:cNvSpPr txBox="1"/>
          <p:nvPr/>
        </p:nvSpPr>
        <p:spPr>
          <a:xfrm>
            <a:off x="3976770" y="5152835"/>
            <a:ext cx="1009049" cy="25736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altLang="ko-KR" sz="1200" b="1" i="1" dirty="0"/>
              <a:t>Information</a:t>
            </a:r>
            <a:endParaRPr lang="ko-KR" altLang="en-US" sz="1200" b="1" i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BD5146E-7E8E-9591-DD01-C101F9E522A6}"/>
              </a:ext>
            </a:extLst>
          </p:cNvPr>
          <p:cNvSpPr txBox="1"/>
          <p:nvPr/>
        </p:nvSpPr>
        <p:spPr>
          <a:xfrm>
            <a:off x="5464961" y="5149138"/>
            <a:ext cx="898500" cy="25736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altLang="ko-KR" sz="1200" dirty="0"/>
              <a:t>Assigning</a:t>
            </a:r>
            <a:endParaRPr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AFB2A8-A1AC-130B-BC46-DD8DA0DE5C1A}"/>
              </a:ext>
            </a:extLst>
          </p:cNvPr>
          <p:cNvSpPr txBox="1"/>
          <p:nvPr/>
        </p:nvSpPr>
        <p:spPr>
          <a:xfrm>
            <a:off x="6767798" y="5042791"/>
            <a:ext cx="1009049" cy="25736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altLang="ko-KR" sz="1200" b="1" i="1" dirty="0"/>
              <a:t>Strategy</a:t>
            </a:r>
            <a:endParaRPr lang="ko-KR" altLang="en-US" sz="1200" b="1" i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BD6F38-F0F4-72F6-CD85-8EBA537C5517}"/>
              </a:ext>
            </a:extLst>
          </p:cNvPr>
          <p:cNvSpPr txBox="1"/>
          <p:nvPr/>
        </p:nvSpPr>
        <p:spPr>
          <a:xfrm>
            <a:off x="6767798" y="5461790"/>
            <a:ext cx="1009049" cy="25736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altLang="ko-KR" sz="1200" b="1" i="1" dirty="0"/>
              <a:t>Project (Pool)</a:t>
            </a:r>
            <a:endParaRPr lang="ko-KR" altLang="en-US" sz="1200" b="1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88DB28-E044-1708-4302-4417D75F782E}"/>
              </a:ext>
            </a:extLst>
          </p:cNvPr>
          <p:cNvSpPr txBox="1"/>
          <p:nvPr/>
        </p:nvSpPr>
        <p:spPr>
          <a:xfrm>
            <a:off x="2119384" y="6332371"/>
            <a:ext cx="520903" cy="25736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1200" dirty="0"/>
              <a:t>Source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3068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5BB9E3-2F30-C8FB-B5F0-CA490886F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76339" y="6589068"/>
            <a:ext cx="319318" cy="230832"/>
          </a:xfrm>
        </p:spPr>
        <p:txBody>
          <a:bodyPr/>
          <a:lstStyle/>
          <a:p>
            <a:fld id="{B37C743A-574D-4D1D-ACD5-A26EFB42103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D54CAB-472E-EFC9-105B-1C0C5D6CDBDC}"/>
              </a:ext>
            </a:extLst>
          </p:cNvPr>
          <p:cNvSpPr txBox="1"/>
          <p:nvPr/>
        </p:nvSpPr>
        <p:spPr>
          <a:xfrm>
            <a:off x="1401339" y="1953945"/>
            <a:ext cx="38149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v"/>
            </a:pPr>
            <a:r>
              <a:rPr lang="en-US" altLang="ko-KR" sz="1300" dirty="0"/>
              <a:t>Project Definition in</a:t>
            </a:r>
            <a:r>
              <a:rPr lang="ko-KR" altLang="en-US" sz="1300" dirty="0"/>
              <a:t> </a:t>
            </a:r>
            <a:r>
              <a:rPr lang="en-US" altLang="ko-KR" sz="1300" dirty="0"/>
              <a:t>PMI ; Temporary &amp; Unique </a:t>
            </a:r>
            <a:endParaRPr lang="ko-KR" altLang="en-US" sz="13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791DCF-1122-E9ED-DD57-39976E57148B}"/>
              </a:ext>
            </a:extLst>
          </p:cNvPr>
          <p:cNvSpPr txBox="1"/>
          <p:nvPr/>
        </p:nvSpPr>
        <p:spPr>
          <a:xfrm>
            <a:off x="526430" y="1061188"/>
            <a:ext cx="3809826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50" dirty="0"/>
              <a:t>Basic</a:t>
            </a:r>
            <a:r>
              <a:rPr lang="ko-KR" altLang="en-US" sz="1950" dirty="0"/>
              <a:t> </a:t>
            </a:r>
            <a:r>
              <a:rPr lang="en-US" altLang="ko-KR" sz="1950" dirty="0"/>
              <a:t>Understanding</a:t>
            </a:r>
            <a:r>
              <a:rPr lang="ko-KR" altLang="en-US" sz="1950" dirty="0"/>
              <a:t> </a:t>
            </a:r>
            <a:r>
              <a:rPr lang="en-US" altLang="ko-KR" sz="1950" dirty="0"/>
              <a:t>;</a:t>
            </a:r>
            <a:r>
              <a:rPr lang="ko-KR" altLang="en-US" sz="1950" dirty="0"/>
              <a:t> </a:t>
            </a:r>
            <a:r>
              <a:rPr lang="en-US" altLang="ko-KR" sz="1300" dirty="0"/>
              <a:t>R&amp;D Project </a:t>
            </a:r>
            <a:r>
              <a:rPr lang="ko-KR" altLang="en-US" sz="1300" dirty="0"/>
              <a:t>속성</a:t>
            </a:r>
            <a:endParaRPr lang="ko-KR" altLang="en-US" sz="19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79722C-AC6D-6AEE-8C59-D663CFA9C870}"/>
              </a:ext>
            </a:extLst>
          </p:cNvPr>
          <p:cNvSpPr txBox="1"/>
          <p:nvPr/>
        </p:nvSpPr>
        <p:spPr>
          <a:xfrm>
            <a:off x="2100181" y="2918430"/>
            <a:ext cx="3476273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en-US" altLang="ko-KR" sz="1138" dirty="0"/>
              <a:t>Routine Work(Target) vs</a:t>
            </a:r>
            <a:r>
              <a:rPr lang="ko-KR" altLang="en-US" sz="1138" dirty="0"/>
              <a:t> </a:t>
            </a:r>
            <a:r>
              <a:rPr lang="en-US" altLang="ko-KR" sz="1138" dirty="0"/>
              <a:t>Project(Plan/Schedule)</a:t>
            </a:r>
            <a:endParaRPr lang="ko-KR" altLang="en-US" sz="1138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6131A1-AC55-04BC-AB80-03CE2786ECB9}"/>
              </a:ext>
            </a:extLst>
          </p:cNvPr>
          <p:cNvSpPr txBox="1"/>
          <p:nvPr/>
        </p:nvSpPr>
        <p:spPr>
          <a:xfrm>
            <a:off x="1401340" y="2478069"/>
            <a:ext cx="161044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v"/>
            </a:pPr>
            <a:r>
              <a:rPr lang="en-US" altLang="ko-KR" sz="1300" dirty="0"/>
              <a:t>Project Attribute</a:t>
            </a:r>
            <a:endParaRPr lang="ko-KR" altLang="en-US" sz="13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E5C16B-E7CE-80E6-0C10-0C82BC7F816C}"/>
              </a:ext>
            </a:extLst>
          </p:cNvPr>
          <p:cNvSpPr txBox="1"/>
          <p:nvPr/>
        </p:nvSpPr>
        <p:spPr>
          <a:xfrm>
            <a:off x="2100181" y="3270094"/>
            <a:ext cx="5986575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ko-KR" altLang="en-US" sz="1138" dirty="0"/>
              <a:t>수주형</a:t>
            </a:r>
            <a:r>
              <a:rPr lang="en-US" altLang="ko-KR" sz="1138" dirty="0"/>
              <a:t>(</a:t>
            </a:r>
            <a:r>
              <a:rPr lang="ko-KR" altLang="en-US" sz="1138" dirty="0"/>
              <a:t>건설</a:t>
            </a:r>
            <a:r>
              <a:rPr lang="en-US" altLang="ko-KR" sz="1138" dirty="0"/>
              <a:t>, </a:t>
            </a:r>
            <a:r>
              <a:rPr lang="ko-KR" altLang="en-US" sz="1138" dirty="0"/>
              <a:t>조선 </a:t>
            </a:r>
            <a:r>
              <a:rPr lang="en-US" altLang="ko-KR" sz="1138" dirty="0"/>
              <a:t>; QCD) Project vs</a:t>
            </a:r>
            <a:r>
              <a:rPr lang="ko-KR" altLang="en-US" sz="1138" dirty="0"/>
              <a:t> </a:t>
            </a:r>
            <a:r>
              <a:rPr lang="en-US" altLang="ko-KR" sz="1138" dirty="0"/>
              <a:t>R&amp;D(Outcome; Product/Technology/Service) Project</a:t>
            </a:r>
            <a:endParaRPr lang="ko-KR" altLang="en-US" sz="1138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6E80D0-2E7A-531D-8C1D-C1230C8AA4B9}"/>
              </a:ext>
            </a:extLst>
          </p:cNvPr>
          <p:cNvSpPr txBox="1"/>
          <p:nvPr/>
        </p:nvSpPr>
        <p:spPr>
          <a:xfrm>
            <a:off x="2100181" y="3623591"/>
            <a:ext cx="2976136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en-US" altLang="ko-KR" sz="1138" dirty="0"/>
              <a:t>Research Project vs</a:t>
            </a:r>
            <a:r>
              <a:rPr lang="ko-KR" altLang="en-US" sz="1138" dirty="0"/>
              <a:t> </a:t>
            </a:r>
            <a:r>
              <a:rPr lang="en-US" altLang="ko-KR" sz="1138" dirty="0"/>
              <a:t>Development Project</a:t>
            </a:r>
            <a:endParaRPr lang="ko-KR" altLang="en-US" sz="1138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26F920-35F9-22D4-192A-2288F9167AE0}"/>
              </a:ext>
            </a:extLst>
          </p:cNvPr>
          <p:cNvSpPr txBox="1"/>
          <p:nvPr/>
        </p:nvSpPr>
        <p:spPr>
          <a:xfrm>
            <a:off x="2100181" y="3975475"/>
            <a:ext cx="3461845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ko-KR" altLang="en-US" sz="1138" dirty="0"/>
              <a:t>규모</a:t>
            </a:r>
            <a:r>
              <a:rPr lang="en-US" altLang="ko-KR" sz="1138" dirty="0"/>
              <a:t>(</a:t>
            </a:r>
            <a:r>
              <a:rPr lang="ko-KR" altLang="en-US" sz="1138" dirty="0"/>
              <a:t>참여인력</a:t>
            </a:r>
            <a:r>
              <a:rPr lang="en-US" altLang="ko-KR" sz="1138" dirty="0"/>
              <a:t>/</a:t>
            </a:r>
            <a:r>
              <a:rPr lang="ko-KR" altLang="en-US" sz="1138" dirty="0"/>
              <a:t>기간</a:t>
            </a:r>
            <a:r>
              <a:rPr lang="en-US" altLang="ko-KR" sz="1138" dirty="0"/>
              <a:t>, Full/Part Time, </a:t>
            </a:r>
            <a:r>
              <a:rPr lang="ko-KR" altLang="en-US" sz="1138" dirty="0"/>
              <a:t>전문</a:t>
            </a:r>
            <a:r>
              <a:rPr lang="en-US" altLang="ko-KR" sz="1138" dirty="0"/>
              <a:t> PCM) </a:t>
            </a:r>
            <a:endParaRPr lang="ko-KR" altLang="en-US" sz="1138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5F920E-F35C-2E9E-A717-5ED5C0A8D7EB}"/>
              </a:ext>
            </a:extLst>
          </p:cNvPr>
          <p:cNvSpPr txBox="1"/>
          <p:nvPr/>
        </p:nvSpPr>
        <p:spPr>
          <a:xfrm>
            <a:off x="2100181" y="5121863"/>
            <a:ext cx="5069658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en-US" altLang="ko-KR" sz="1138" dirty="0"/>
              <a:t>Strategy,</a:t>
            </a:r>
            <a:r>
              <a:rPr lang="ko-KR" altLang="en-US" sz="1138" dirty="0"/>
              <a:t> </a:t>
            </a:r>
            <a:r>
              <a:rPr lang="en-US" altLang="ko-KR" sz="1138" dirty="0"/>
              <a:t>PRM,</a:t>
            </a:r>
            <a:r>
              <a:rPr lang="ko-KR" altLang="en-US" sz="1138" dirty="0"/>
              <a:t> </a:t>
            </a:r>
            <a:r>
              <a:rPr lang="en-US" altLang="ko-KR" sz="1138" dirty="0"/>
              <a:t>TRM</a:t>
            </a:r>
            <a:r>
              <a:rPr lang="ko-KR" altLang="en-US" sz="1138" dirty="0"/>
              <a:t>과의 </a:t>
            </a:r>
            <a:r>
              <a:rPr lang="en-US" altLang="ko-KR" sz="1138" dirty="0"/>
              <a:t>Alignment , Project Hierarchy (Level, </a:t>
            </a:r>
            <a:r>
              <a:rPr lang="ko-KR" altLang="en-US" sz="1138" dirty="0"/>
              <a:t>년차</a:t>
            </a:r>
            <a:r>
              <a:rPr lang="en-US" altLang="ko-KR" sz="1138" dirty="0"/>
              <a:t>, </a:t>
            </a:r>
            <a:r>
              <a:rPr lang="en-US" altLang="ko-KR" sz="1138" dirty="0" err="1"/>
              <a:t>etc</a:t>
            </a:r>
            <a:r>
              <a:rPr lang="en-US" altLang="ko-KR" sz="1138" dirty="0"/>
              <a:t>), …</a:t>
            </a:r>
            <a:endParaRPr lang="ko-KR" altLang="en-US" sz="1138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894DF5-6923-CD99-774A-96EA6C3BCDD0}"/>
              </a:ext>
            </a:extLst>
          </p:cNvPr>
          <p:cNvSpPr txBox="1"/>
          <p:nvPr/>
        </p:nvSpPr>
        <p:spPr>
          <a:xfrm>
            <a:off x="1401340" y="4459383"/>
            <a:ext cx="129214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v"/>
            </a:pPr>
            <a:r>
              <a:rPr lang="en-US" altLang="ko-KR" sz="1300" dirty="0"/>
              <a:t>R&amp;D Project</a:t>
            </a:r>
            <a:endParaRPr lang="ko-KR" altLang="en-US" sz="13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C89775-ED4C-DECE-7C58-30A60E4C5403}"/>
              </a:ext>
            </a:extLst>
          </p:cNvPr>
          <p:cNvSpPr txBox="1"/>
          <p:nvPr/>
        </p:nvSpPr>
        <p:spPr>
          <a:xfrm>
            <a:off x="2100181" y="4807170"/>
            <a:ext cx="4672113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ko-KR" altLang="en-US" sz="1138" dirty="0"/>
              <a:t>유형 </a:t>
            </a:r>
            <a:r>
              <a:rPr lang="en-US" altLang="ko-KR" sz="1138" dirty="0"/>
              <a:t>; Research, Development, Feasibility, Outsourcing, M&amp;A, X&amp;D</a:t>
            </a:r>
            <a:r>
              <a:rPr lang="ko-KR" altLang="en-US" sz="1138" dirty="0"/>
              <a:t> </a:t>
            </a:r>
            <a:r>
              <a:rPr lang="en-US" altLang="ko-KR" sz="1138" dirty="0"/>
              <a:t>…</a:t>
            </a:r>
            <a:endParaRPr lang="ko-KR" altLang="en-US" sz="1138" dirty="0"/>
          </a:p>
        </p:txBody>
      </p:sp>
    </p:spTree>
    <p:extLst>
      <p:ext uri="{BB962C8B-B14F-4D97-AF65-F5344CB8AC3E}">
        <p14:creationId xmlns:p14="http://schemas.microsoft.com/office/powerpoint/2010/main" val="22787736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C78C8F-FB41-B32F-35B3-ECE8EED81950}"/>
              </a:ext>
            </a:extLst>
          </p:cNvPr>
          <p:cNvSpPr txBox="1"/>
          <p:nvPr/>
        </p:nvSpPr>
        <p:spPr>
          <a:xfrm>
            <a:off x="1591880" y="1318659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Identifying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77B0C0-C4D8-9156-6BD6-827BB8A2F15A}"/>
              </a:ext>
            </a:extLst>
          </p:cNvPr>
          <p:cNvSpPr txBox="1"/>
          <p:nvPr/>
        </p:nvSpPr>
        <p:spPr>
          <a:xfrm>
            <a:off x="3083554" y="1314486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Gathering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B762DE-9205-778B-9936-B4F8115C51E0}"/>
              </a:ext>
            </a:extLst>
          </p:cNvPr>
          <p:cNvSpPr txBox="1"/>
          <p:nvPr/>
        </p:nvSpPr>
        <p:spPr>
          <a:xfrm>
            <a:off x="4713964" y="1314486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Filtering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ED172F-B33F-B370-ED24-A23D87706B6D}"/>
              </a:ext>
            </a:extLst>
          </p:cNvPr>
          <p:cNvSpPr txBox="1"/>
          <p:nvPr/>
        </p:nvSpPr>
        <p:spPr>
          <a:xfrm>
            <a:off x="1537312" y="3117818"/>
            <a:ext cx="1148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Categorizing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4DA136-4BC0-95EB-4F9A-DB08F5ABAC7E}"/>
              </a:ext>
            </a:extLst>
          </p:cNvPr>
          <p:cNvSpPr txBox="1"/>
          <p:nvPr/>
        </p:nvSpPr>
        <p:spPr>
          <a:xfrm>
            <a:off x="6243134" y="1308466"/>
            <a:ext cx="940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Analyzing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E29B82-90D5-3D41-A61F-AADD6B4EECCE}"/>
              </a:ext>
            </a:extLst>
          </p:cNvPr>
          <p:cNvSpPr txBox="1"/>
          <p:nvPr/>
        </p:nvSpPr>
        <p:spPr>
          <a:xfrm>
            <a:off x="4188048" y="3117818"/>
            <a:ext cx="928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Assigning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265C8C-D652-D8E7-0156-05F87A34D4BA}"/>
              </a:ext>
            </a:extLst>
          </p:cNvPr>
          <p:cNvSpPr txBox="1"/>
          <p:nvPr/>
        </p:nvSpPr>
        <p:spPr>
          <a:xfrm>
            <a:off x="6252880" y="3117818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Assessing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B43C00-54EA-B8F6-F5E7-6E46CAF2C98C}"/>
              </a:ext>
            </a:extLst>
          </p:cNvPr>
          <p:cNvSpPr txBox="1"/>
          <p:nvPr/>
        </p:nvSpPr>
        <p:spPr>
          <a:xfrm>
            <a:off x="1972753" y="4510930"/>
            <a:ext cx="1287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Decision-Making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2A51D0-849F-4D13-66CA-47038A783614}"/>
              </a:ext>
            </a:extLst>
          </p:cNvPr>
          <p:cNvSpPr txBox="1"/>
          <p:nvPr/>
        </p:nvSpPr>
        <p:spPr>
          <a:xfrm>
            <a:off x="5330576" y="4510930"/>
            <a:ext cx="922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Monitoring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BB0CAB-F4B6-1BFF-38AC-45C29B492CA3}"/>
              </a:ext>
            </a:extLst>
          </p:cNvPr>
          <p:cNvSpPr txBox="1"/>
          <p:nvPr/>
        </p:nvSpPr>
        <p:spPr>
          <a:xfrm>
            <a:off x="3582933" y="738390"/>
            <a:ext cx="1241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Information</a:t>
            </a:r>
            <a:endParaRPr lang="ko-KR" alt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26FB4C-76CA-BA67-CD57-1EA568097FA1}"/>
              </a:ext>
            </a:extLst>
          </p:cNvPr>
          <p:cNvSpPr txBox="1"/>
          <p:nvPr/>
        </p:nvSpPr>
        <p:spPr>
          <a:xfrm>
            <a:off x="7561482" y="763664"/>
            <a:ext cx="1205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Intelligence</a:t>
            </a:r>
            <a:endParaRPr lang="ko-KR" alt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000036-F8C7-91DC-9E8C-DD540F8531DC}"/>
              </a:ext>
            </a:extLst>
          </p:cNvPr>
          <p:cNvSpPr txBox="1"/>
          <p:nvPr/>
        </p:nvSpPr>
        <p:spPr>
          <a:xfrm>
            <a:off x="3810700" y="5466469"/>
            <a:ext cx="1683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Strategy, TRM, PRM</a:t>
            </a:r>
          </a:p>
          <a:p>
            <a:pPr algn="ctr"/>
            <a:r>
              <a:rPr lang="en-US" altLang="ko-KR" sz="1400" dirty="0"/>
              <a:t>Project (Pool)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0B5B3B-DB16-C38C-49F6-75BA4B4DF461}"/>
              </a:ext>
            </a:extLst>
          </p:cNvPr>
          <p:cNvSpPr txBox="1"/>
          <p:nvPr/>
        </p:nvSpPr>
        <p:spPr>
          <a:xfrm>
            <a:off x="805442" y="763664"/>
            <a:ext cx="10203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Raw Data</a:t>
            </a:r>
            <a:endParaRPr lang="ko-KR" alt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304A8B-730A-BA76-500F-F63EB4699A30}"/>
              </a:ext>
            </a:extLst>
          </p:cNvPr>
          <p:cNvSpPr txBox="1"/>
          <p:nvPr/>
        </p:nvSpPr>
        <p:spPr>
          <a:xfrm>
            <a:off x="7556096" y="3965725"/>
            <a:ext cx="1207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Search Query</a:t>
            </a:r>
            <a:endParaRPr lang="ko-KR" altLang="en-US" sz="1400" dirty="0"/>
          </a:p>
          <a:p>
            <a:pPr algn="ctr"/>
            <a:r>
              <a:rPr lang="en-US" altLang="ko-KR" sz="1400" dirty="0"/>
              <a:t>+ Source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D80474-D836-4596-9226-E531828D2A3C}"/>
              </a:ext>
            </a:extLst>
          </p:cNvPr>
          <p:cNvSpPr txBox="1"/>
          <p:nvPr/>
        </p:nvSpPr>
        <p:spPr>
          <a:xfrm>
            <a:off x="7561482" y="5410404"/>
            <a:ext cx="120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Technology</a:t>
            </a:r>
          </a:p>
          <a:p>
            <a:pPr algn="ctr"/>
            <a:r>
              <a:rPr lang="en-US" altLang="ko-KR" sz="1400" dirty="0"/>
              <a:t>Classification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D940A9-EC03-CC8A-8F94-5F8D5C1E45E4}"/>
              </a:ext>
            </a:extLst>
          </p:cNvPr>
          <p:cNvSpPr txBox="1"/>
          <p:nvPr/>
        </p:nvSpPr>
        <p:spPr>
          <a:xfrm>
            <a:off x="8086380" y="264405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R&amp;D Planning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13E59F-52C1-A251-07E2-52544D9EE5D0}"/>
              </a:ext>
            </a:extLst>
          </p:cNvPr>
          <p:cNvSpPr txBox="1"/>
          <p:nvPr/>
        </p:nvSpPr>
        <p:spPr>
          <a:xfrm>
            <a:off x="501982" y="1806219"/>
            <a:ext cx="54373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탐색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en-US" altLang="ko-KR" sz="1400" dirty="0"/>
              <a:t>&amp; </a:t>
            </a:r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분석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36D972-C03A-A0D5-D6E1-FAB90547644E}"/>
              </a:ext>
            </a:extLst>
          </p:cNvPr>
          <p:cNvSpPr txBox="1"/>
          <p:nvPr/>
        </p:nvSpPr>
        <p:spPr>
          <a:xfrm>
            <a:off x="485788" y="3734532"/>
            <a:ext cx="54373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검토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en-US" altLang="ko-KR" sz="1400" dirty="0"/>
              <a:t>&amp;</a:t>
            </a:r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평가</a:t>
            </a:r>
            <a:endParaRPr lang="en-US" altLang="ko-KR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D297F1-DEC6-D676-41DB-BD283DE9B47D}"/>
              </a:ext>
            </a:extLst>
          </p:cNvPr>
          <p:cNvSpPr txBox="1"/>
          <p:nvPr/>
        </p:nvSpPr>
        <p:spPr>
          <a:xfrm>
            <a:off x="501981" y="534422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의사</a:t>
            </a:r>
            <a:endParaRPr lang="en-US" altLang="ko-KR" sz="1400" dirty="0"/>
          </a:p>
          <a:p>
            <a:pPr algn="ctr"/>
            <a:r>
              <a:rPr lang="ko-KR" altLang="en-US" sz="1400" dirty="0"/>
              <a:t>결정</a:t>
            </a:r>
            <a:endParaRPr lang="en-US" altLang="ko-KR" sz="1400" dirty="0"/>
          </a:p>
        </p:txBody>
      </p:sp>
      <p:sp>
        <p:nvSpPr>
          <p:cNvPr id="21" name="왼쪽 중괄호 20">
            <a:extLst>
              <a:ext uri="{FF2B5EF4-FFF2-40B4-BE49-F238E27FC236}">
                <a16:creationId xmlns:a16="http://schemas.microsoft.com/office/drawing/2014/main" id="{C7AAEA84-9D43-716F-00AD-8956FE28A3DA}"/>
              </a:ext>
            </a:extLst>
          </p:cNvPr>
          <p:cNvSpPr/>
          <p:nvPr/>
        </p:nvSpPr>
        <p:spPr>
          <a:xfrm>
            <a:off x="50533" y="1278527"/>
            <a:ext cx="315640" cy="2527629"/>
          </a:xfrm>
          <a:prstGeom prst="leftBrace">
            <a:avLst>
              <a:gd name="adj1" fmla="val 6563"/>
              <a:gd name="adj2" fmla="val 48477"/>
            </a:avLst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806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29F806-C5E5-2BF1-4159-472B004A5C74}"/>
              </a:ext>
            </a:extLst>
          </p:cNvPr>
          <p:cNvSpPr txBox="1"/>
          <p:nvPr/>
        </p:nvSpPr>
        <p:spPr>
          <a:xfrm>
            <a:off x="1843616" y="2782669"/>
            <a:ext cx="659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/>
              <a:t>표준</a:t>
            </a:r>
            <a:endParaRPr lang="en-US" altLang="ko-KR" sz="1200" b="1" dirty="0"/>
          </a:p>
          <a:p>
            <a:pPr algn="ctr"/>
            <a:r>
              <a:rPr lang="en-US" altLang="ko-KR" sz="1200" b="1" dirty="0"/>
              <a:t>Search</a:t>
            </a:r>
          </a:p>
          <a:p>
            <a:pPr algn="ctr"/>
            <a:r>
              <a:rPr lang="en-US" altLang="ko-KR" sz="1200" b="1" dirty="0"/>
              <a:t>Query</a:t>
            </a:r>
            <a:endParaRPr lang="ko-KR" altLang="en-US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B310AE-40D9-D80A-31CC-651730939B8E}"/>
              </a:ext>
            </a:extLst>
          </p:cNvPr>
          <p:cNvSpPr txBox="1"/>
          <p:nvPr/>
        </p:nvSpPr>
        <p:spPr>
          <a:xfrm>
            <a:off x="1843616" y="159323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/>
              <a:t>수집내용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D3EA35-631C-9D7B-2781-FC5C91A31EA2}"/>
              </a:ext>
            </a:extLst>
          </p:cNvPr>
          <p:cNvSpPr txBox="1"/>
          <p:nvPr/>
        </p:nvSpPr>
        <p:spPr>
          <a:xfrm>
            <a:off x="359169" y="1231594"/>
            <a:ext cx="1414170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기술동향</a:t>
            </a:r>
            <a:r>
              <a:rPr lang="en-US" altLang="ko-KR" sz="1100" dirty="0"/>
              <a:t>/</a:t>
            </a:r>
            <a:r>
              <a:rPr lang="ko-KR" altLang="en-US" sz="1100" dirty="0"/>
              <a:t>신기술</a:t>
            </a: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제품</a:t>
            </a:r>
            <a:r>
              <a:rPr lang="en-US" altLang="ko-KR" sz="1100" dirty="0"/>
              <a:t>/</a:t>
            </a:r>
            <a:r>
              <a:rPr lang="ko-KR" altLang="en-US" sz="1100" dirty="0"/>
              <a:t>부품</a:t>
            </a:r>
            <a:r>
              <a:rPr lang="en-US" altLang="ko-KR" sz="1100" dirty="0"/>
              <a:t>/</a:t>
            </a:r>
            <a:r>
              <a:rPr lang="ko-KR" altLang="en-US" sz="1100" dirty="0"/>
              <a:t>소재</a:t>
            </a: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법규</a:t>
            </a:r>
            <a:r>
              <a:rPr lang="en-US" altLang="ko-KR" sz="1100" dirty="0"/>
              <a:t>/</a:t>
            </a:r>
            <a:r>
              <a:rPr lang="ko-KR" altLang="en-US" sz="1100" dirty="0"/>
              <a:t>규제</a:t>
            </a:r>
            <a:r>
              <a:rPr lang="en-US" altLang="ko-KR" sz="1100" dirty="0"/>
              <a:t>/</a:t>
            </a:r>
            <a:r>
              <a:rPr lang="ko-KR" altLang="en-US" sz="1100" dirty="0"/>
              <a:t>정책</a:t>
            </a: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시장</a:t>
            </a:r>
            <a:r>
              <a:rPr lang="en-US" altLang="ko-KR" sz="1100" dirty="0"/>
              <a:t>/</a:t>
            </a:r>
            <a:r>
              <a:rPr lang="ko-KR" altLang="en-US" sz="1100" dirty="0"/>
              <a:t>산업 동향</a:t>
            </a: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경쟁사 동향</a:t>
            </a: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고객 동향</a:t>
            </a: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/>
              <a:t>etc</a:t>
            </a:r>
            <a:endParaRPr lang="en-US" altLang="ko-KR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7F2D6C-B309-A373-B8C8-2B42DA316B72}"/>
              </a:ext>
            </a:extLst>
          </p:cNvPr>
          <p:cNvSpPr txBox="1"/>
          <p:nvPr/>
        </p:nvSpPr>
        <p:spPr>
          <a:xfrm>
            <a:off x="1770616" y="4332812"/>
            <a:ext cx="6651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Source</a:t>
            </a:r>
            <a:endParaRPr lang="ko-KR" altLang="en-US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B39339-118E-702F-4CAD-43BDC93888E2}"/>
              </a:ext>
            </a:extLst>
          </p:cNvPr>
          <p:cNvSpPr txBox="1"/>
          <p:nvPr/>
        </p:nvSpPr>
        <p:spPr>
          <a:xfrm>
            <a:off x="155517" y="4009646"/>
            <a:ext cx="14478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기업내부</a:t>
            </a: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전문 </a:t>
            </a:r>
            <a:r>
              <a:rPr lang="en-US" altLang="ko-KR" sz="1100" dirty="0"/>
              <a:t>Site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논문</a:t>
            </a:r>
            <a:r>
              <a:rPr lang="en-US" altLang="ko-KR" sz="1100" dirty="0"/>
              <a:t>/</a:t>
            </a:r>
            <a:r>
              <a:rPr lang="ko-KR" altLang="en-US" sz="1100" dirty="0"/>
              <a:t>특허</a:t>
            </a:r>
            <a:r>
              <a:rPr lang="en-US" altLang="ko-KR" sz="1100" dirty="0"/>
              <a:t>/</a:t>
            </a:r>
            <a:r>
              <a:rPr lang="ko-KR" altLang="en-US" sz="1100" dirty="0"/>
              <a:t>저널</a:t>
            </a:r>
            <a:r>
              <a:rPr lang="en-US" altLang="ko-KR" sz="1100" dirty="0"/>
              <a:t>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/>
              <a:t>Conference…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경쟁사</a:t>
            </a:r>
            <a:r>
              <a:rPr lang="en-US" altLang="ko-KR" sz="1100" dirty="0"/>
              <a:t>/</a:t>
            </a:r>
            <a:r>
              <a:rPr lang="ko-KR" altLang="en-US" sz="1100" dirty="0"/>
              <a:t>고객</a:t>
            </a: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/>
              <a:t>etc</a:t>
            </a:r>
            <a:endParaRPr lang="en-US" altLang="ko-KR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10AEFB-5D87-C9D0-3FE0-CEDBF727A7A6}"/>
              </a:ext>
            </a:extLst>
          </p:cNvPr>
          <p:cNvSpPr txBox="1"/>
          <p:nvPr/>
        </p:nvSpPr>
        <p:spPr>
          <a:xfrm>
            <a:off x="3133803" y="2967334"/>
            <a:ext cx="1043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Information</a:t>
            </a:r>
            <a:endParaRPr lang="ko-KR" altLang="en-US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590986-CE36-7307-51DC-1AF2A09807F3}"/>
              </a:ext>
            </a:extLst>
          </p:cNvPr>
          <p:cNvSpPr txBox="1"/>
          <p:nvPr/>
        </p:nvSpPr>
        <p:spPr>
          <a:xfrm>
            <a:off x="4702723" y="2890334"/>
            <a:ext cx="1043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Curated</a:t>
            </a:r>
          </a:p>
          <a:p>
            <a:pPr algn="ctr"/>
            <a:r>
              <a:rPr lang="en-US" altLang="ko-KR" sz="1200" b="1" dirty="0"/>
              <a:t>Information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6179152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50D0AA-7B2B-5A66-816B-BDF65068F0AA}"/>
              </a:ext>
            </a:extLst>
          </p:cNvPr>
          <p:cNvSpPr txBox="1"/>
          <p:nvPr/>
        </p:nvSpPr>
        <p:spPr>
          <a:xfrm>
            <a:off x="573800" y="1707939"/>
            <a:ext cx="133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Intelligence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F71230-D01C-51F9-EC7C-A91B89BBABC5}"/>
              </a:ext>
            </a:extLst>
          </p:cNvPr>
          <p:cNvSpPr txBox="1"/>
          <p:nvPr/>
        </p:nvSpPr>
        <p:spPr>
          <a:xfrm>
            <a:off x="998931" y="2677685"/>
            <a:ext cx="1000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Strategy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D6FE88-7FDC-5416-F645-2F9903B17D9A}"/>
              </a:ext>
            </a:extLst>
          </p:cNvPr>
          <p:cNvSpPr txBox="1"/>
          <p:nvPr/>
        </p:nvSpPr>
        <p:spPr>
          <a:xfrm>
            <a:off x="1030251" y="3599301"/>
            <a:ext cx="136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Project Pool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AF8DF-68BC-F719-19E6-6AE55FBF6DB1}"/>
              </a:ext>
            </a:extLst>
          </p:cNvPr>
          <p:cNvSpPr txBox="1"/>
          <p:nvPr/>
        </p:nvSpPr>
        <p:spPr>
          <a:xfrm>
            <a:off x="1057729" y="4644263"/>
            <a:ext cx="883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Project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8621F3-C6D6-7A23-888A-0C814570AD76}"/>
              </a:ext>
            </a:extLst>
          </p:cNvPr>
          <p:cNvSpPr txBox="1"/>
          <p:nvPr/>
        </p:nvSpPr>
        <p:spPr>
          <a:xfrm>
            <a:off x="3166712" y="972152"/>
            <a:ext cx="269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기술</a:t>
            </a:r>
            <a:r>
              <a:rPr lang="en-US" altLang="ko-KR" dirty="0"/>
              <a:t>, </a:t>
            </a:r>
            <a:r>
              <a:rPr lang="ko-KR" altLang="en-US" dirty="0"/>
              <a:t>제품</a:t>
            </a:r>
            <a:r>
              <a:rPr lang="en-US" altLang="ko-KR" dirty="0"/>
              <a:t>, </a:t>
            </a:r>
            <a:r>
              <a:rPr lang="ko-KR" altLang="en-US" dirty="0"/>
              <a:t>시장</a:t>
            </a:r>
            <a:r>
              <a:rPr lang="en-US" altLang="ko-KR" dirty="0"/>
              <a:t> Category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D920B3-87CE-5BFC-B324-68CFB42361A5}"/>
              </a:ext>
            </a:extLst>
          </p:cNvPr>
          <p:cNvSpPr txBox="1"/>
          <p:nvPr/>
        </p:nvSpPr>
        <p:spPr>
          <a:xfrm>
            <a:off x="2820202" y="1707939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수집</a:t>
            </a:r>
            <a:r>
              <a:rPr lang="en-US" altLang="ko-KR" dirty="0"/>
              <a:t>,  </a:t>
            </a:r>
            <a:r>
              <a:rPr lang="ko-KR" altLang="en-US" dirty="0"/>
              <a:t>선별</a:t>
            </a:r>
            <a:r>
              <a:rPr lang="en-US" altLang="ko-KR" dirty="0"/>
              <a:t>,  </a:t>
            </a:r>
            <a:r>
              <a:rPr lang="ko-KR" altLang="en-US" dirty="0"/>
              <a:t>분류</a:t>
            </a:r>
            <a:r>
              <a:rPr lang="en-US" altLang="ko-KR" dirty="0"/>
              <a:t>, </a:t>
            </a:r>
            <a:r>
              <a:rPr lang="ko-KR" altLang="en-US" dirty="0"/>
              <a:t>할당</a:t>
            </a:r>
            <a:r>
              <a:rPr lang="en-US" altLang="ko-KR" dirty="0"/>
              <a:t>(</a:t>
            </a:r>
            <a:r>
              <a:rPr lang="ko-KR" altLang="en-US" dirty="0"/>
              <a:t>연결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3F1BBB-6E7D-D759-6163-ACE0EB500FEB}"/>
              </a:ext>
            </a:extLst>
          </p:cNvPr>
          <p:cNvSpPr txBox="1"/>
          <p:nvPr/>
        </p:nvSpPr>
        <p:spPr>
          <a:xfrm>
            <a:off x="2887579" y="2677685"/>
            <a:ext cx="2417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수립 </a:t>
            </a:r>
            <a:r>
              <a:rPr lang="en-US" altLang="ko-KR" dirty="0"/>
              <a:t>&amp; Review, Update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E4E1CB-36D6-43FC-FCC6-0577F54F9A8E}"/>
              </a:ext>
            </a:extLst>
          </p:cNvPr>
          <p:cNvSpPr txBox="1"/>
          <p:nvPr/>
        </p:nvSpPr>
        <p:spPr>
          <a:xfrm>
            <a:off x="3378467" y="3065102"/>
            <a:ext cx="191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Portfolio Analysis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0B18C2-D408-44DF-1C8A-81FB4440AFF1}"/>
              </a:ext>
            </a:extLst>
          </p:cNvPr>
          <p:cNvSpPr txBox="1"/>
          <p:nvPr/>
        </p:nvSpPr>
        <p:spPr>
          <a:xfrm>
            <a:off x="2890031" y="3696798"/>
            <a:ext cx="2417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도출 </a:t>
            </a:r>
            <a:r>
              <a:rPr lang="en-US" altLang="ko-KR" dirty="0"/>
              <a:t>&amp; Review, Update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84CE96-FA84-D108-7132-1CFEFE5C4D30}"/>
              </a:ext>
            </a:extLst>
          </p:cNvPr>
          <p:cNvSpPr txBox="1"/>
          <p:nvPr/>
        </p:nvSpPr>
        <p:spPr>
          <a:xfrm>
            <a:off x="3380919" y="40842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획득전략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96717F-7A1F-B2FB-8371-33C5032EBD7B}"/>
              </a:ext>
            </a:extLst>
          </p:cNvPr>
          <p:cNvSpPr txBox="1"/>
          <p:nvPr/>
        </p:nvSpPr>
        <p:spPr>
          <a:xfrm>
            <a:off x="2890031" y="4626178"/>
            <a:ext cx="2494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기획</a:t>
            </a:r>
            <a:r>
              <a:rPr lang="en-US" altLang="ko-KR" dirty="0"/>
              <a:t>, Execution,</a:t>
            </a:r>
            <a:r>
              <a:rPr lang="ko-KR" altLang="en-US" dirty="0"/>
              <a:t> </a:t>
            </a:r>
            <a:r>
              <a:rPr lang="en-US" altLang="ko-KR" dirty="0"/>
              <a:t>Report</a:t>
            </a:r>
            <a:endParaRPr lang="ko-KR" altLang="en-US" dirty="0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492F345C-21F4-0248-EC6B-9D4FF87BB1CF}"/>
              </a:ext>
            </a:extLst>
          </p:cNvPr>
          <p:cNvCxnSpPr>
            <a:cxnSpLocks/>
            <a:stCxn id="3" idx="1"/>
            <a:endCxn id="4" idx="1"/>
          </p:cNvCxnSpPr>
          <p:nvPr/>
        </p:nvCxnSpPr>
        <p:spPr>
          <a:xfrm rot="10800000" flipH="1" flipV="1">
            <a:off x="573799" y="1892605"/>
            <a:ext cx="425131" cy="969746"/>
          </a:xfrm>
          <a:prstGeom prst="bentConnector3">
            <a:avLst>
              <a:gd name="adj1" fmla="val -53772"/>
            </a:avLst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25A280BD-06DD-85C6-9860-2C158C46501A}"/>
              </a:ext>
            </a:extLst>
          </p:cNvPr>
          <p:cNvCxnSpPr>
            <a:cxnSpLocks/>
            <a:stCxn id="3" idx="1"/>
            <a:endCxn id="5" idx="1"/>
          </p:cNvCxnSpPr>
          <p:nvPr/>
        </p:nvCxnSpPr>
        <p:spPr>
          <a:xfrm rot="10800000" flipH="1" flipV="1">
            <a:off x="573799" y="1892605"/>
            <a:ext cx="456451" cy="1891362"/>
          </a:xfrm>
          <a:prstGeom prst="bentConnector3">
            <a:avLst>
              <a:gd name="adj1" fmla="val -50082"/>
            </a:avLst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3A440D85-63A9-87DA-8DF2-8C2ECB4F3BBA}"/>
              </a:ext>
            </a:extLst>
          </p:cNvPr>
          <p:cNvCxnSpPr>
            <a:cxnSpLocks/>
            <a:stCxn id="3" idx="1"/>
            <a:endCxn id="6" idx="1"/>
          </p:cNvCxnSpPr>
          <p:nvPr/>
        </p:nvCxnSpPr>
        <p:spPr>
          <a:xfrm rot="10800000" flipH="1" flipV="1">
            <a:off x="573799" y="1892605"/>
            <a:ext cx="483929" cy="2936324"/>
          </a:xfrm>
          <a:prstGeom prst="bentConnector3">
            <a:avLst>
              <a:gd name="adj1" fmla="val -47238"/>
            </a:avLst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8113D15-25FC-75DD-D7FC-6088FAC89963}"/>
              </a:ext>
            </a:extLst>
          </p:cNvPr>
          <p:cNvSpPr txBox="1"/>
          <p:nvPr/>
        </p:nvSpPr>
        <p:spPr>
          <a:xfrm>
            <a:off x="1092246" y="54046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Output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AA428D-9771-0CEA-CB3A-498D293D2DE3}"/>
              </a:ext>
            </a:extLst>
          </p:cNvPr>
          <p:cNvSpPr txBox="1"/>
          <p:nvPr/>
        </p:nvSpPr>
        <p:spPr>
          <a:xfrm>
            <a:off x="3408380" y="502097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획득전략</a:t>
            </a:r>
          </a:p>
        </p:txBody>
      </p:sp>
    </p:spTree>
    <p:extLst>
      <p:ext uri="{BB962C8B-B14F-4D97-AF65-F5344CB8AC3E}">
        <p14:creationId xmlns:p14="http://schemas.microsoft.com/office/powerpoint/2010/main" val="27358340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A44C28-D099-AACC-9DE1-EFE3DAE69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43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59DC76-946D-5E8B-73F7-DDE59D607C9B}"/>
              </a:ext>
            </a:extLst>
          </p:cNvPr>
          <p:cNvSpPr txBox="1"/>
          <p:nvPr/>
        </p:nvSpPr>
        <p:spPr>
          <a:xfrm>
            <a:off x="298383" y="211755"/>
            <a:ext cx="966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순   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1AF46A-E4BD-4A8C-6020-CCF979148E10}"/>
              </a:ext>
            </a:extLst>
          </p:cNvPr>
          <p:cNvSpPr txBox="1"/>
          <p:nvPr/>
        </p:nvSpPr>
        <p:spPr>
          <a:xfrm>
            <a:off x="2115363" y="1799925"/>
            <a:ext cx="2717347" cy="2220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MOT </a:t>
            </a:r>
            <a:r>
              <a:rPr lang="ko-KR" altLang="en-US" dirty="0">
                <a:latin typeface="+mj-ea"/>
                <a:ea typeface="+mj-ea"/>
              </a:rPr>
              <a:t>과정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Paradigm Shift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Project Attributes</a:t>
            </a:r>
            <a:r>
              <a:rPr lang="ko-KR" altLang="en-US" dirty="0">
                <a:latin typeface="+mj-ea"/>
                <a:ea typeface="+mj-ea"/>
              </a:rPr>
              <a:t> </a:t>
            </a: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Project Management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51975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C6F74C-BFCD-BDD8-04C9-A0CE726DAE1F}"/>
              </a:ext>
            </a:extLst>
          </p:cNvPr>
          <p:cNvSpPr/>
          <p:nvPr/>
        </p:nvSpPr>
        <p:spPr>
          <a:xfrm>
            <a:off x="5138390" y="4186928"/>
            <a:ext cx="3206998" cy="195399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i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8382B24-35D9-DBDB-DBDC-251131E331B7}"/>
              </a:ext>
            </a:extLst>
          </p:cNvPr>
          <p:cNvSpPr/>
          <p:nvPr/>
        </p:nvSpPr>
        <p:spPr>
          <a:xfrm>
            <a:off x="1592876" y="4213410"/>
            <a:ext cx="3206998" cy="195399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A67E8AA-E115-D586-3738-6C009540999A}"/>
              </a:ext>
            </a:extLst>
          </p:cNvPr>
          <p:cNvSpPr/>
          <p:nvPr/>
        </p:nvSpPr>
        <p:spPr>
          <a:xfrm>
            <a:off x="5105374" y="3407391"/>
            <a:ext cx="3240014" cy="557738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맑은 고딕" panose="020B0503020000020004" pitchFamily="50" charset="-127"/>
                <a:cs typeface="+mn-cs"/>
              </a:rPr>
              <a:t>부서장</a:t>
            </a:r>
            <a:r>
              <a:rPr kumimoji="0" lang="en-US" altLang="ko-KR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맑은 고딕" panose="020B0503020000020004" pitchFamily="50" charset="-127"/>
                <a:cs typeface="+mn-cs"/>
              </a:rPr>
              <a:t>실무자 공통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B697019-9BC9-8106-4771-7AD1912327FC}"/>
              </a:ext>
            </a:extLst>
          </p:cNvPr>
          <p:cNvSpPr/>
          <p:nvPr/>
        </p:nvSpPr>
        <p:spPr>
          <a:xfrm>
            <a:off x="1559859" y="3392727"/>
            <a:ext cx="3240014" cy="557738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맑은 고딕" panose="020B0503020000020004" pitchFamily="50" charset="-127"/>
                <a:cs typeface="+mn-cs"/>
              </a:rPr>
              <a:t>실무자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맑은 고딕" panose="020B0503020000020004" pitchFamily="50" charset="-127"/>
                <a:cs typeface="+mn-cs"/>
              </a:rPr>
              <a:t>이론위주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맑은 고딕" panose="020B0503020000020004" pitchFamily="50" charset="-127"/>
                <a:cs typeface="+mn-cs"/>
              </a:rPr>
              <a:t>),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맑은 고딕" panose="020B0503020000020004" pitchFamily="50" charset="-127"/>
                <a:cs typeface="+mn-cs"/>
              </a:rPr>
              <a:t>부서장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맑은 고딕" panose="020B0503020000020004" pitchFamily="50" charset="-127"/>
                <a:cs typeface="+mn-cs"/>
              </a:rPr>
              <a:t>사례중심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맑은 고딕" panose="020B0503020000020004" pitchFamily="50" charset="-127"/>
                <a:cs typeface="+mn-cs"/>
              </a:rPr>
              <a:t>) 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30E96F4-79C2-F586-3823-18C7C7DD1A3A}"/>
              </a:ext>
            </a:extLst>
          </p:cNvPr>
          <p:cNvSpPr/>
          <p:nvPr/>
        </p:nvSpPr>
        <p:spPr>
          <a:xfrm>
            <a:off x="1524000" y="1174375"/>
            <a:ext cx="6750425" cy="1426999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0030AE-D5E5-0364-4B96-84A4752D0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44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515B23-154D-BD96-7C2B-685F3B046A23}"/>
              </a:ext>
            </a:extLst>
          </p:cNvPr>
          <p:cNvSpPr txBox="1"/>
          <p:nvPr/>
        </p:nvSpPr>
        <p:spPr>
          <a:xfrm>
            <a:off x="55627" y="196343"/>
            <a:ext cx="2682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MOT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과정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운영전략</a:t>
            </a:r>
            <a:endParaRPr kumimoji="0" lang="ko-KR" altLang="en-US" sz="2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ED8C673-D3A1-13AF-5CF8-4F3B1E433417}"/>
              </a:ext>
            </a:extLst>
          </p:cNvPr>
          <p:cNvSpPr txBox="1">
            <a:spLocks/>
          </p:cNvSpPr>
          <p:nvPr/>
        </p:nvSpPr>
        <p:spPr>
          <a:xfrm>
            <a:off x="720903" y="2868351"/>
            <a:ext cx="644728" cy="307777"/>
          </a:xfrm>
          <a:prstGeom prst="rect">
            <a:avLst/>
          </a:prstGeom>
        </p:spPr>
        <p:txBody>
          <a:bodyPr wrap="none" anchor="ctr" anchorCtr="0">
            <a:spAutoFit/>
          </a:bodyPr>
          <a:lstStyle>
            <a:lvl1pPr algn="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189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377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566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754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en-US" altLang="ko-KR" sz="1400" dirty="0"/>
              <a:t>Track</a:t>
            </a:r>
            <a:endParaRPr lang="ko-KR" altLang="en-US" sz="14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06B2C02-9588-6A92-4501-C96DFB72BE97}"/>
              </a:ext>
            </a:extLst>
          </p:cNvPr>
          <p:cNvSpPr txBox="1">
            <a:spLocks/>
          </p:cNvSpPr>
          <p:nvPr/>
        </p:nvSpPr>
        <p:spPr>
          <a:xfrm>
            <a:off x="1745751" y="2888871"/>
            <a:ext cx="2808782" cy="307777"/>
          </a:xfrm>
          <a:prstGeom prst="rect">
            <a:avLst/>
          </a:prstGeom>
        </p:spPr>
        <p:txBody>
          <a:bodyPr wrap="none" anchor="ctr" anchorCtr="0">
            <a:spAutoFit/>
          </a:bodyPr>
          <a:lstStyle>
            <a:lvl1pPr algn="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189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377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566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754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en-US" altLang="ko-KR" sz="1400" b="0" dirty="0"/>
              <a:t>T1 [</a:t>
            </a:r>
            <a:r>
              <a:rPr lang="ko-KR" altLang="en-US" sz="1400" b="0" dirty="0"/>
              <a:t>기술경영의 이론 및 방법론</a:t>
            </a:r>
            <a:r>
              <a:rPr lang="en-US" altLang="ko-KR" sz="1400" b="0" dirty="0"/>
              <a:t>]</a:t>
            </a:r>
            <a:endParaRPr lang="ko-KR" altLang="en-US" sz="1400" b="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5B9156E-60FC-F8AC-017E-5DA1D8385FA2}"/>
              </a:ext>
            </a:extLst>
          </p:cNvPr>
          <p:cNvSpPr txBox="1">
            <a:spLocks/>
          </p:cNvSpPr>
          <p:nvPr/>
        </p:nvSpPr>
        <p:spPr>
          <a:xfrm>
            <a:off x="5576535" y="2883262"/>
            <a:ext cx="1968809" cy="307777"/>
          </a:xfrm>
          <a:prstGeom prst="rect">
            <a:avLst/>
          </a:prstGeom>
        </p:spPr>
        <p:txBody>
          <a:bodyPr wrap="none" anchor="ctr" anchorCtr="0">
            <a:spAutoFit/>
          </a:bodyPr>
          <a:lstStyle>
            <a:lvl1pPr algn="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189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377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566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754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en-US" altLang="ko-KR" sz="1400" i="1" dirty="0"/>
              <a:t>T2 [</a:t>
            </a:r>
            <a:r>
              <a:rPr lang="ko-KR" altLang="en-US" sz="1400" i="1" dirty="0"/>
              <a:t>시스템</a:t>
            </a:r>
            <a:r>
              <a:rPr lang="en-US" altLang="ko-KR" sz="1400" i="1" dirty="0"/>
              <a:t>(</a:t>
            </a:r>
            <a:r>
              <a:rPr lang="ko-KR" altLang="en-US" sz="1400" i="1" dirty="0"/>
              <a:t>운영체계</a:t>
            </a:r>
            <a:r>
              <a:rPr lang="en-US" altLang="ko-KR" sz="1400" i="1" dirty="0"/>
              <a:t>)]</a:t>
            </a:r>
            <a:endParaRPr lang="ko-KR" altLang="en-US" sz="1400" i="1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6261AE91-33EF-2C7F-9197-1668D18DA5C6}"/>
              </a:ext>
            </a:extLst>
          </p:cNvPr>
          <p:cNvSpPr txBox="1">
            <a:spLocks/>
          </p:cNvSpPr>
          <p:nvPr/>
        </p:nvSpPr>
        <p:spPr>
          <a:xfrm>
            <a:off x="2292391" y="4383165"/>
            <a:ext cx="1678665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lvl1pPr algn="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189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377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566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754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ko-KR" altLang="en-US" sz="1200" b="0" dirty="0"/>
              <a:t>환경분석 및 사업전략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F6FEFFD8-41DB-9B58-A1DF-81A94B971B71}"/>
              </a:ext>
            </a:extLst>
          </p:cNvPr>
          <p:cNvSpPr txBox="1">
            <a:spLocks/>
          </p:cNvSpPr>
          <p:nvPr/>
        </p:nvSpPr>
        <p:spPr>
          <a:xfrm>
            <a:off x="2292391" y="4822737"/>
            <a:ext cx="1678665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lvl1pPr algn="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189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377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566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754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ko-KR" altLang="en-US" sz="1200" b="0" dirty="0"/>
              <a:t>기술전략 및 과제기획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84C01783-9836-FB4A-59BC-54BAB1AEFFAF}"/>
              </a:ext>
            </a:extLst>
          </p:cNvPr>
          <p:cNvSpPr txBox="1">
            <a:spLocks/>
          </p:cNvSpPr>
          <p:nvPr/>
        </p:nvSpPr>
        <p:spPr>
          <a:xfrm>
            <a:off x="2329960" y="5263308"/>
            <a:ext cx="1548822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lvl1pPr algn="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189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377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566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754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en-US" altLang="ko-KR" sz="1200" b="0" dirty="0"/>
              <a:t>R&amp;D </a:t>
            </a:r>
            <a:r>
              <a:rPr lang="ko-KR" altLang="en-US" sz="1200" b="0" dirty="0"/>
              <a:t>프로젝트 관리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F69F74B-AC66-12DA-CBF4-6E27223919BD}"/>
              </a:ext>
            </a:extLst>
          </p:cNvPr>
          <p:cNvSpPr txBox="1">
            <a:spLocks/>
          </p:cNvSpPr>
          <p:nvPr/>
        </p:nvSpPr>
        <p:spPr>
          <a:xfrm>
            <a:off x="2356855" y="5672792"/>
            <a:ext cx="1524776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lvl1pPr algn="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189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377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566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754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ko-KR" altLang="en-US" sz="1200" b="0" dirty="0"/>
              <a:t>인프라 및 자원관리</a:t>
            </a: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32EE6E70-CF45-B3C4-5491-737B9CBE2C84}"/>
              </a:ext>
            </a:extLst>
          </p:cNvPr>
          <p:cNvSpPr txBox="1">
            <a:spLocks/>
          </p:cNvSpPr>
          <p:nvPr/>
        </p:nvSpPr>
        <p:spPr>
          <a:xfrm>
            <a:off x="5621906" y="4286748"/>
            <a:ext cx="2097049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lvl1pPr algn="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189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377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566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754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en-US" altLang="ko-KR" sz="1200" i="1" dirty="0"/>
              <a:t>Overview(PM </a:t>
            </a:r>
            <a:r>
              <a:rPr lang="ko-KR" altLang="en-US" sz="1200" i="1" dirty="0"/>
              <a:t>시스템 개요</a:t>
            </a:r>
            <a:r>
              <a:rPr lang="en-US" altLang="ko-KR" sz="1200" i="1" dirty="0"/>
              <a:t>)</a:t>
            </a:r>
            <a:endParaRPr lang="ko-KR" altLang="en-US" sz="1200" i="1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BC460705-3581-7BC4-59E8-F12496E50CE7}"/>
              </a:ext>
            </a:extLst>
          </p:cNvPr>
          <p:cNvSpPr txBox="1">
            <a:spLocks/>
          </p:cNvSpPr>
          <p:nvPr/>
        </p:nvSpPr>
        <p:spPr>
          <a:xfrm>
            <a:off x="5621906" y="4618740"/>
            <a:ext cx="1975221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lvl1pPr algn="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189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377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566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754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en-US" altLang="ko-KR" sz="1200" i="1" dirty="0"/>
              <a:t>Planning(</a:t>
            </a:r>
            <a:r>
              <a:rPr lang="ko-KR" altLang="en-US" sz="1200" i="1" dirty="0"/>
              <a:t>기획</a:t>
            </a:r>
            <a:r>
              <a:rPr lang="en-US" altLang="ko-KR" sz="1200" i="1" dirty="0"/>
              <a:t>/</a:t>
            </a:r>
            <a:r>
              <a:rPr lang="ko-KR" altLang="en-US" sz="1200" i="1" dirty="0"/>
              <a:t>전략 관리</a:t>
            </a:r>
            <a:r>
              <a:rPr lang="en-US" altLang="ko-KR" sz="1200" i="1" dirty="0"/>
              <a:t>)</a:t>
            </a:r>
            <a:endParaRPr lang="ko-KR" altLang="en-US" sz="1200" i="1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AE7AD1B8-687B-BC21-A981-D80D9F85C408}"/>
              </a:ext>
            </a:extLst>
          </p:cNvPr>
          <p:cNvSpPr txBox="1">
            <a:spLocks/>
          </p:cNvSpPr>
          <p:nvPr/>
        </p:nvSpPr>
        <p:spPr>
          <a:xfrm>
            <a:off x="5650510" y="4960696"/>
            <a:ext cx="2505814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lvl1pPr algn="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189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377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566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754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en-US" altLang="ko-KR" sz="1200" i="1" dirty="0"/>
              <a:t>Resource(knowledge &amp;</a:t>
            </a:r>
            <a:r>
              <a:rPr lang="ko-KR" altLang="en-US" sz="1200" i="1" dirty="0"/>
              <a:t> </a:t>
            </a:r>
            <a:r>
              <a:rPr lang="en-US" altLang="ko-KR" sz="1200" i="1" dirty="0"/>
              <a:t>Human)</a:t>
            </a:r>
            <a:endParaRPr lang="ko-KR" altLang="en-US" sz="1200" i="1" dirty="0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D9ABC316-9BB6-D47C-5ACC-10EA4F3482E5}"/>
              </a:ext>
            </a:extLst>
          </p:cNvPr>
          <p:cNvSpPr txBox="1">
            <a:spLocks/>
          </p:cNvSpPr>
          <p:nvPr/>
        </p:nvSpPr>
        <p:spPr>
          <a:xfrm>
            <a:off x="5650510" y="5343285"/>
            <a:ext cx="2074607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lvl1pPr algn="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189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377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566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754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en-US" altLang="ko-KR" sz="1200" i="1" dirty="0"/>
              <a:t>Implementation(</a:t>
            </a:r>
            <a:r>
              <a:rPr lang="ko-KR" altLang="en-US" sz="1200" i="1" dirty="0"/>
              <a:t>구축사례</a:t>
            </a:r>
            <a:r>
              <a:rPr lang="en-US" altLang="ko-KR" sz="1200" i="1" dirty="0"/>
              <a:t>)</a:t>
            </a:r>
            <a:endParaRPr lang="ko-KR" altLang="en-US" sz="1200" i="1" dirty="0"/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F4468717-A981-6233-B747-785052430E83}"/>
              </a:ext>
            </a:extLst>
          </p:cNvPr>
          <p:cNvSpPr txBox="1">
            <a:spLocks/>
          </p:cNvSpPr>
          <p:nvPr/>
        </p:nvSpPr>
        <p:spPr>
          <a:xfrm>
            <a:off x="5641918" y="5691332"/>
            <a:ext cx="1340432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lvl1pPr algn="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189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377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566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754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en-US" altLang="ko-KR" sz="1200" i="1" dirty="0"/>
              <a:t>Operation</a:t>
            </a:r>
            <a:r>
              <a:rPr lang="ko-KR" altLang="en-US" sz="1200" i="1" dirty="0"/>
              <a:t> </a:t>
            </a:r>
            <a:r>
              <a:rPr lang="en-US" altLang="ko-KR" sz="1200" i="1" dirty="0"/>
              <a:t>Issue</a:t>
            </a:r>
            <a:endParaRPr lang="ko-KR" altLang="en-US" sz="1200" i="1" dirty="0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9E2CF7A8-0823-9918-79F6-41467E62AF13}"/>
              </a:ext>
            </a:extLst>
          </p:cNvPr>
          <p:cNvSpPr txBox="1">
            <a:spLocks/>
          </p:cNvSpPr>
          <p:nvPr/>
        </p:nvSpPr>
        <p:spPr>
          <a:xfrm>
            <a:off x="1684305" y="1353478"/>
            <a:ext cx="6304073" cy="1060355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189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377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566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754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1400" b="0" dirty="0"/>
              <a:t>개인차원 역량과 조직 차원의 역량을 구분하여 </a:t>
            </a:r>
            <a:r>
              <a:rPr lang="en-US" altLang="ko-KR" sz="1400" b="0" dirty="0"/>
              <a:t>2 Track</a:t>
            </a:r>
            <a:r>
              <a:rPr lang="ko-KR" altLang="en-US" sz="1400" b="0" dirty="0"/>
              <a:t>으로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운영 </a:t>
            </a:r>
            <a:endParaRPr lang="en-US" altLang="ko-KR" sz="1400" b="0" dirty="0"/>
          </a:p>
          <a:p>
            <a:pPr algn="l">
              <a:lnSpc>
                <a:spcPct val="150000"/>
              </a:lnSpc>
            </a:pPr>
            <a:r>
              <a:rPr lang="en-US" altLang="ko-KR" sz="1400" b="0" dirty="0"/>
              <a:t>   Track #1) </a:t>
            </a:r>
            <a:r>
              <a:rPr lang="ko-KR" altLang="en-US" sz="1400" b="0" dirty="0"/>
              <a:t>교육 참여자가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갖추어야 할 전반적인 </a:t>
            </a:r>
            <a:r>
              <a:rPr lang="en-US" altLang="ko-KR" sz="1400" b="0" dirty="0"/>
              <a:t>MOT </a:t>
            </a:r>
            <a:r>
              <a:rPr lang="ko-KR" altLang="en-US" sz="1400" b="0" dirty="0"/>
              <a:t>이론 및 방법론</a:t>
            </a:r>
            <a:r>
              <a:rPr lang="en-US" altLang="ko-KR" sz="1400" b="0" dirty="0"/>
              <a:t> </a:t>
            </a:r>
          </a:p>
          <a:p>
            <a:pPr algn="l">
              <a:lnSpc>
                <a:spcPct val="150000"/>
              </a:lnSpc>
            </a:pPr>
            <a:r>
              <a:rPr lang="en-US" altLang="ko-KR" sz="1400" i="1" dirty="0"/>
              <a:t>   Track #2)</a:t>
            </a:r>
            <a:r>
              <a:rPr lang="ko-KR" altLang="en-US" sz="1400" i="1" dirty="0"/>
              <a:t> 기업 및 연구소 조직이 갖추어야 할 </a:t>
            </a:r>
            <a:r>
              <a:rPr lang="en-US" altLang="ko-KR" sz="1400" i="1" dirty="0"/>
              <a:t>MOT </a:t>
            </a:r>
            <a:r>
              <a:rPr lang="ko-KR" altLang="en-US" sz="1400" i="1" dirty="0"/>
              <a:t>운영체계</a:t>
            </a:r>
            <a:endParaRPr lang="en-US" altLang="ko-KR" sz="1400" i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A0B6CA2-023D-77B7-E935-CF2A63EB56DB}"/>
              </a:ext>
            </a:extLst>
          </p:cNvPr>
          <p:cNvSpPr txBox="1">
            <a:spLocks/>
          </p:cNvSpPr>
          <p:nvPr/>
        </p:nvSpPr>
        <p:spPr>
          <a:xfrm>
            <a:off x="679240" y="3546203"/>
            <a:ext cx="737701" cy="307777"/>
          </a:xfrm>
          <a:prstGeom prst="rect">
            <a:avLst/>
          </a:prstGeom>
        </p:spPr>
        <p:txBody>
          <a:bodyPr wrap="none" anchor="ctr" anchorCtr="0">
            <a:spAutoFit/>
          </a:bodyPr>
          <a:lstStyle>
            <a:lvl1pPr algn="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189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377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566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754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/>
            <a:r>
              <a:rPr lang="en-US" altLang="ko-KR" sz="1400" dirty="0"/>
              <a:t>Target</a:t>
            </a: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885FACE9-E004-F94C-4841-03ACC68C29F5}"/>
              </a:ext>
            </a:extLst>
          </p:cNvPr>
          <p:cNvSpPr txBox="1">
            <a:spLocks/>
          </p:cNvSpPr>
          <p:nvPr/>
        </p:nvSpPr>
        <p:spPr>
          <a:xfrm>
            <a:off x="696811" y="4444664"/>
            <a:ext cx="761747" cy="307777"/>
          </a:xfrm>
          <a:prstGeom prst="rect">
            <a:avLst/>
          </a:prstGeom>
        </p:spPr>
        <p:txBody>
          <a:bodyPr wrap="none" anchor="ctr" anchorCtr="0">
            <a:spAutoFit/>
          </a:bodyPr>
          <a:lstStyle>
            <a:lvl1pPr algn="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189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377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566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754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en-US" altLang="ko-KR" sz="1400" dirty="0"/>
              <a:t>Theme</a:t>
            </a:r>
            <a:endParaRPr lang="ko-KR" altLang="en-US" sz="1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3A43535-1B98-5316-B88B-791FAD83736B}"/>
              </a:ext>
            </a:extLst>
          </p:cNvPr>
          <p:cNvSpPr/>
          <p:nvPr/>
        </p:nvSpPr>
        <p:spPr>
          <a:xfrm>
            <a:off x="661958" y="1267818"/>
            <a:ext cx="785375" cy="12565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운영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전략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6618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96310-1674-CA7F-3D81-67DCEAFE8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4D3CF9-AF33-C3FC-9EF4-97254A742D15}"/>
              </a:ext>
            </a:extLst>
          </p:cNvPr>
          <p:cNvSpPr txBox="1"/>
          <p:nvPr/>
        </p:nvSpPr>
        <p:spPr>
          <a:xfrm>
            <a:off x="55627" y="196343"/>
            <a:ext cx="2003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Paradigm Shift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E4C8F3-3456-983D-F5B2-3C5E383389F1}"/>
              </a:ext>
            </a:extLst>
          </p:cNvPr>
          <p:cNvSpPr txBox="1"/>
          <p:nvPr/>
        </p:nvSpPr>
        <p:spPr>
          <a:xfrm>
            <a:off x="2608214" y="1120399"/>
            <a:ext cx="1637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Fast Follower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CA9A1D-4798-BA63-6339-A4976D3F8289}"/>
              </a:ext>
            </a:extLst>
          </p:cNvPr>
          <p:cNvSpPr txBox="1"/>
          <p:nvPr/>
        </p:nvSpPr>
        <p:spPr>
          <a:xfrm>
            <a:off x="6799884" y="1120399"/>
            <a:ext cx="1445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First Mover</a:t>
            </a:r>
            <a:endParaRPr lang="ko-KR" altLang="en-US" b="1" dirty="0">
              <a:latin typeface="+mj-ea"/>
              <a:ea typeface="+mj-ea"/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F4DBB071-F31F-CBCC-2014-423B46354A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492775"/>
              </p:ext>
            </p:extLst>
          </p:nvPr>
        </p:nvGraphicFramePr>
        <p:xfrm>
          <a:off x="895149" y="1515035"/>
          <a:ext cx="8614611" cy="4579871"/>
        </p:xfrm>
        <a:graphic>
          <a:graphicData uri="http://schemas.openxmlformats.org/drawingml/2006/table">
            <a:tbl>
              <a:tblPr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078030">
                  <a:extLst>
                    <a:ext uri="{9D8B030D-6E8A-4147-A177-3AD203B41FA5}">
                      <a16:colId xmlns:a16="http://schemas.microsoft.com/office/drawing/2014/main" val="1383884066"/>
                    </a:ext>
                  </a:extLst>
                </a:gridCol>
                <a:gridCol w="3696101">
                  <a:extLst>
                    <a:ext uri="{9D8B030D-6E8A-4147-A177-3AD203B41FA5}">
                      <a16:colId xmlns:a16="http://schemas.microsoft.com/office/drawing/2014/main" val="3170702588"/>
                    </a:ext>
                  </a:extLst>
                </a:gridCol>
                <a:gridCol w="3840480">
                  <a:extLst>
                    <a:ext uri="{9D8B030D-6E8A-4147-A177-3AD203B41FA5}">
                      <a16:colId xmlns:a16="http://schemas.microsoft.com/office/drawing/2014/main" val="1140014795"/>
                    </a:ext>
                  </a:extLst>
                </a:gridCol>
              </a:tblGrid>
              <a:tr h="51589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구분</a:t>
                      </a:r>
                      <a:endParaRPr lang="ko-KR" altLang="en-US" sz="1300" b="1" dirty="0">
                        <a:latin typeface="+mj-ea"/>
                        <a:ea typeface="+mj-ea"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         기존 </a:t>
                      </a:r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산업화 시대</a:t>
                      </a:r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)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현재 </a:t>
                      </a:r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디지털 혁명</a:t>
                      </a:r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)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374707"/>
                  </a:ext>
                </a:extLst>
              </a:tr>
              <a:tr h="427039">
                <a:tc>
                  <a:txBody>
                    <a:bodyPr/>
                    <a:lstStyle/>
                    <a:p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핵심경쟁력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생산성 </a:t>
                      </a:r>
                      <a:r>
                        <a:rPr lang="en-US" altLang="ko-KR" sz="1300" b="1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sz="1300" b="1" dirty="0">
                          <a:latin typeface="+mj-ea"/>
                          <a:ea typeface="+mj-ea"/>
                        </a:rPr>
                        <a:t>Productivity)</a:t>
                      </a:r>
                      <a:endParaRPr lang="en-US" sz="1300" dirty="0">
                        <a:latin typeface="+mj-ea"/>
                        <a:ea typeface="+mj-ea"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데이터 </a:t>
                      </a:r>
                      <a:r>
                        <a:rPr lang="en-US" altLang="ko-KR" sz="1300" b="1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sz="1300" b="1" dirty="0">
                          <a:latin typeface="+mj-ea"/>
                          <a:ea typeface="+mj-ea"/>
                        </a:rPr>
                        <a:t>Data)</a:t>
                      </a:r>
                      <a:endParaRPr lang="en-US" sz="1300" dirty="0">
                        <a:latin typeface="+mj-ea"/>
                        <a:ea typeface="+mj-ea"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517935"/>
                  </a:ext>
                </a:extLst>
              </a:tr>
              <a:tr h="454617">
                <a:tc>
                  <a:txBody>
                    <a:bodyPr/>
                    <a:lstStyle/>
                    <a:p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주요산업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제조업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철강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자동차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석유화학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IT, AI,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빅데이터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바이오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로봇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IoT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366249"/>
                  </a:ext>
                </a:extLst>
              </a:tr>
              <a:tr h="454617">
                <a:tc>
                  <a:txBody>
                    <a:bodyPr/>
                    <a:lstStyle/>
                    <a:p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주요기술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증기기관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전기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컨베이어벨트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대량생산 시스템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인공지능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(AI),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클라우드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블록체인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자동화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770935"/>
                  </a:ext>
                </a:extLst>
              </a:tr>
              <a:tr h="454617">
                <a:tc>
                  <a:txBody>
                    <a:bodyPr/>
                    <a:lstStyle/>
                    <a:p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자본구조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물리적 자본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공장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기계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설비 중심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)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지식 자본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데이터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알고리즘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플랫폼 중심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)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6017581"/>
                  </a:ext>
                </a:extLst>
              </a:tr>
              <a:tr h="454617">
                <a:tc>
                  <a:txBody>
                    <a:bodyPr/>
                    <a:lstStyle/>
                    <a:p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생산방식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대량 생산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sz="1300" dirty="0">
                          <a:latin typeface="+mj-ea"/>
                          <a:ea typeface="+mj-ea"/>
                        </a:rPr>
                        <a:t>Mass Production)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맞춤형 생산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sz="1300" dirty="0">
                          <a:latin typeface="+mj-ea"/>
                          <a:ea typeface="+mj-ea"/>
                        </a:rPr>
                        <a:t>Customization &amp; Automation)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279143"/>
                  </a:ext>
                </a:extLst>
              </a:tr>
              <a:tr h="454617">
                <a:tc>
                  <a:txBody>
                    <a:bodyPr/>
                    <a:lstStyle/>
                    <a:p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노동형태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단순 노동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기계 조작 중심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창의적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·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지식 기반 노동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자동화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·AI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협업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1697277"/>
                  </a:ext>
                </a:extLst>
              </a:tr>
              <a:tr h="454617">
                <a:tc>
                  <a:txBody>
                    <a:bodyPr/>
                    <a:lstStyle/>
                    <a:p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경쟁전략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규모의 경제 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규모가 클수록 비용 절감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)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속도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·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유연성 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빠른 혁신과 적응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)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601186"/>
                  </a:ext>
                </a:extLst>
              </a:tr>
              <a:tr h="454617">
                <a:tc>
                  <a:txBody>
                    <a:bodyPr/>
                    <a:lstStyle/>
                    <a:p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핵심기업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포드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(Ford), GE, GM,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철강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·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석유 기업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구글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(Google),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테슬라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애플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아마존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 err="1">
                          <a:latin typeface="+mj-ea"/>
                          <a:ea typeface="+mj-ea"/>
                        </a:rPr>
                        <a:t>바이두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8909571"/>
                  </a:ext>
                </a:extLst>
              </a:tr>
              <a:tr h="454617">
                <a:tc>
                  <a:txBody>
                    <a:bodyPr/>
                    <a:lstStyle/>
                    <a:p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경쟁방식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비용 절감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생산량 증가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플랫폼 경쟁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네트워크 효과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AI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혁신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666617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F27BB770-609D-11FD-018E-BCB881E29865}"/>
              </a:ext>
            </a:extLst>
          </p:cNvPr>
          <p:cNvSpPr/>
          <p:nvPr/>
        </p:nvSpPr>
        <p:spPr>
          <a:xfrm>
            <a:off x="837397" y="1489731"/>
            <a:ext cx="8701238" cy="470893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1D4F7A1-F264-3E97-78ED-BFBDE0BD0F3D}"/>
              </a:ext>
            </a:extLst>
          </p:cNvPr>
          <p:cNvCxnSpPr/>
          <p:nvPr/>
        </p:nvCxnSpPr>
        <p:spPr>
          <a:xfrm>
            <a:off x="5573027" y="1515035"/>
            <a:ext cx="0" cy="468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989457F-5327-05C9-7513-8930A4EA3E23}"/>
              </a:ext>
            </a:extLst>
          </p:cNvPr>
          <p:cNvCxnSpPr/>
          <p:nvPr/>
        </p:nvCxnSpPr>
        <p:spPr>
          <a:xfrm>
            <a:off x="1904190" y="1513432"/>
            <a:ext cx="0" cy="468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D9D64C6-A747-E751-9A72-308E370B4DED}"/>
              </a:ext>
            </a:extLst>
          </p:cNvPr>
          <p:cNvCxnSpPr/>
          <p:nvPr/>
        </p:nvCxnSpPr>
        <p:spPr>
          <a:xfrm>
            <a:off x="837397" y="1973179"/>
            <a:ext cx="870123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A3C05431-1B39-62AD-23DF-05B0AD573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60309" y="6589068"/>
            <a:ext cx="335348" cy="230832"/>
          </a:xfrm>
        </p:spPr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45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D2CB15-FE7A-6B7B-8955-C3116D238061}"/>
              </a:ext>
            </a:extLst>
          </p:cNvPr>
          <p:cNvSpPr txBox="1"/>
          <p:nvPr/>
        </p:nvSpPr>
        <p:spPr>
          <a:xfrm>
            <a:off x="2059574" y="233938"/>
            <a:ext cx="2072619" cy="369332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Industrial Progress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301378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FF862-7D5E-4FF3-4683-C1912AD51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48B4F6D-F596-1414-A7C2-5A7F76344234}"/>
              </a:ext>
            </a:extLst>
          </p:cNvPr>
          <p:cNvSpPr/>
          <p:nvPr/>
        </p:nvSpPr>
        <p:spPr>
          <a:xfrm>
            <a:off x="6957618" y="2029285"/>
            <a:ext cx="2282636" cy="3485989"/>
          </a:xfrm>
          <a:prstGeom prst="roundRect">
            <a:avLst>
              <a:gd name="adj" fmla="val 4303"/>
            </a:avLst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3C37C55-F70D-7DDE-58B6-9F1339A72617}"/>
              </a:ext>
            </a:extLst>
          </p:cNvPr>
          <p:cNvSpPr/>
          <p:nvPr/>
        </p:nvSpPr>
        <p:spPr>
          <a:xfrm>
            <a:off x="4031398" y="2675362"/>
            <a:ext cx="2646947" cy="53468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53C7CDA-73CF-6E54-1465-39CC3AE2D34D}"/>
              </a:ext>
            </a:extLst>
          </p:cNvPr>
          <p:cNvSpPr/>
          <p:nvPr/>
        </p:nvSpPr>
        <p:spPr>
          <a:xfrm>
            <a:off x="862051" y="2675362"/>
            <a:ext cx="2646947" cy="53468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8ACAC2D-B634-2DA7-6AF2-7C1A363A3DBC}"/>
              </a:ext>
            </a:extLst>
          </p:cNvPr>
          <p:cNvSpPr/>
          <p:nvPr/>
        </p:nvSpPr>
        <p:spPr>
          <a:xfrm>
            <a:off x="4025996" y="3359952"/>
            <a:ext cx="2646947" cy="53468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0229AD9-0E53-DAD7-39C0-4F77B9EA03D3}"/>
              </a:ext>
            </a:extLst>
          </p:cNvPr>
          <p:cNvSpPr/>
          <p:nvPr/>
        </p:nvSpPr>
        <p:spPr>
          <a:xfrm>
            <a:off x="856649" y="3359952"/>
            <a:ext cx="2646947" cy="53468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5FD698C1-ABD3-7F3E-8729-887253920510}"/>
              </a:ext>
            </a:extLst>
          </p:cNvPr>
          <p:cNvSpPr/>
          <p:nvPr/>
        </p:nvSpPr>
        <p:spPr>
          <a:xfrm>
            <a:off x="4025996" y="3983590"/>
            <a:ext cx="2646947" cy="53468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84CE01B-E30B-2C30-B233-DEC4BC7F011E}"/>
              </a:ext>
            </a:extLst>
          </p:cNvPr>
          <p:cNvSpPr/>
          <p:nvPr/>
        </p:nvSpPr>
        <p:spPr>
          <a:xfrm>
            <a:off x="856649" y="3983590"/>
            <a:ext cx="2646947" cy="53468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D471DB0-F695-1FF0-862D-F2C254B1D1DF}"/>
              </a:ext>
            </a:extLst>
          </p:cNvPr>
          <p:cNvSpPr/>
          <p:nvPr/>
        </p:nvSpPr>
        <p:spPr>
          <a:xfrm>
            <a:off x="4025996" y="4616665"/>
            <a:ext cx="2646947" cy="53468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0802695-EF09-1B8B-7E38-4DDA57DD6D9B}"/>
              </a:ext>
            </a:extLst>
          </p:cNvPr>
          <p:cNvSpPr/>
          <p:nvPr/>
        </p:nvSpPr>
        <p:spPr>
          <a:xfrm>
            <a:off x="856649" y="4616665"/>
            <a:ext cx="2646947" cy="53468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DBD71B1-08A1-8FDC-4A40-8E259E3EC82D}"/>
              </a:ext>
            </a:extLst>
          </p:cNvPr>
          <p:cNvSpPr/>
          <p:nvPr/>
        </p:nvSpPr>
        <p:spPr>
          <a:xfrm>
            <a:off x="4025996" y="2029285"/>
            <a:ext cx="2646947" cy="53468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D7DB89C-3CBE-4B8A-8CC9-B54F045D5D5C}"/>
              </a:ext>
            </a:extLst>
          </p:cNvPr>
          <p:cNvSpPr/>
          <p:nvPr/>
        </p:nvSpPr>
        <p:spPr>
          <a:xfrm>
            <a:off x="856649" y="2029285"/>
            <a:ext cx="2646947" cy="53468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EBAC35-3B96-A56D-0940-3986FE95A37D}"/>
              </a:ext>
            </a:extLst>
          </p:cNvPr>
          <p:cNvSpPr txBox="1"/>
          <p:nvPr/>
        </p:nvSpPr>
        <p:spPr>
          <a:xfrm>
            <a:off x="55627" y="196343"/>
            <a:ext cx="2003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Paradigm Shift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EBA960-B1E4-0EB5-1638-B60F58B3CB7B}"/>
              </a:ext>
            </a:extLst>
          </p:cNvPr>
          <p:cNvSpPr txBox="1"/>
          <p:nvPr/>
        </p:nvSpPr>
        <p:spPr>
          <a:xfrm>
            <a:off x="1347304" y="1636293"/>
            <a:ext cx="1470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Fast Follower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1544B4-DD33-1528-5AD6-E5E2AF06C208}"/>
              </a:ext>
            </a:extLst>
          </p:cNvPr>
          <p:cNvSpPr txBox="1"/>
          <p:nvPr/>
        </p:nvSpPr>
        <p:spPr>
          <a:xfrm>
            <a:off x="4720825" y="1636293"/>
            <a:ext cx="1299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First Mover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057E45-C255-6BE1-47BD-9EAF7B3F65AF}"/>
              </a:ext>
            </a:extLst>
          </p:cNvPr>
          <p:cNvSpPr txBox="1"/>
          <p:nvPr/>
        </p:nvSpPr>
        <p:spPr>
          <a:xfrm>
            <a:off x="1197707" y="2154413"/>
            <a:ext cx="1898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Owner </a:t>
            </a:r>
            <a:r>
              <a:rPr lang="ko-KR" altLang="en-US" sz="1400" dirty="0"/>
              <a:t>경영</a:t>
            </a:r>
            <a:r>
              <a:rPr lang="en-US" altLang="ko-KR" sz="1400" dirty="0"/>
              <a:t>, </a:t>
            </a:r>
            <a:r>
              <a:rPr lang="ko-KR" altLang="en-US" sz="1400" dirty="0"/>
              <a:t>평생직장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E9783D-FB80-AC2C-F313-872DB9810499}"/>
              </a:ext>
            </a:extLst>
          </p:cNvPr>
          <p:cNvSpPr txBox="1"/>
          <p:nvPr/>
        </p:nvSpPr>
        <p:spPr>
          <a:xfrm>
            <a:off x="4192391" y="2029285"/>
            <a:ext cx="22274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주주경영</a:t>
            </a:r>
            <a:endParaRPr lang="en-US" altLang="ko-KR" sz="1400" dirty="0"/>
          </a:p>
          <a:p>
            <a:pPr algn="ctr"/>
            <a:r>
              <a:rPr lang="en-US" altLang="ko-KR" sz="1400" dirty="0"/>
              <a:t>Career Nomad, Gig Worker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D49853-1B33-6B9A-9684-A2ECCC6F523B}"/>
              </a:ext>
            </a:extLst>
          </p:cNvPr>
          <p:cNvSpPr txBox="1"/>
          <p:nvPr/>
        </p:nvSpPr>
        <p:spPr>
          <a:xfrm>
            <a:off x="1096730" y="2780055"/>
            <a:ext cx="2119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∑</a:t>
            </a:r>
            <a:r>
              <a:rPr lang="en-US" altLang="ko-KR" sz="1400" dirty="0"/>
              <a:t>(</a:t>
            </a:r>
            <a:r>
              <a:rPr lang="ko-KR" altLang="en-US" sz="1400" dirty="0"/>
              <a:t>직원 능력</a:t>
            </a:r>
            <a:r>
              <a:rPr lang="en-US" altLang="ko-KR" sz="1400" dirty="0"/>
              <a:t>) </a:t>
            </a:r>
            <a:r>
              <a:rPr lang="en-US" altLang="ko-KR" sz="1600" dirty="0"/>
              <a:t>≈</a:t>
            </a:r>
            <a:r>
              <a:rPr lang="en-US" altLang="ko-KR" sz="1400" dirty="0"/>
              <a:t> </a:t>
            </a:r>
            <a:r>
              <a:rPr lang="ko-KR" altLang="en-US" sz="1400" dirty="0"/>
              <a:t>회사능력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4402FC-4670-C35B-EEA0-88B6AC07EA45}"/>
              </a:ext>
            </a:extLst>
          </p:cNvPr>
          <p:cNvSpPr txBox="1"/>
          <p:nvPr/>
        </p:nvSpPr>
        <p:spPr>
          <a:xfrm>
            <a:off x="4649031" y="2808930"/>
            <a:ext cx="1521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직원과 회사 구분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3F2629-14F8-A1C5-6887-EB4160184B5E}"/>
              </a:ext>
            </a:extLst>
          </p:cNvPr>
          <p:cNvSpPr txBox="1"/>
          <p:nvPr/>
        </p:nvSpPr>
        <p:spPr>
          <a:xfrm>
            <a:off x="1196037" y="4106553"/>
            <a:ext cx="183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빠른 실행</a:t>
            </a:r>
            <a:r>
              <a:rPr lang="en-US" altLang="ko-KR" sz="1400" dirty="0"/>
              <a:t>(Execution)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3D58EE-BED0-D7F9-1EF1-6738E128D556}"/>
              </a:ext>
            </a:extLst>
          </p:cNvPr>
          <p:cNvSpPr txBox="1"/>
          <p:nvPr/>
        </p:nvSpPr>
        <p:spPr>
          <a:xfrm>
            <a:off x="4112498" y="4095779"/>
            <a:ext cx="256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전략</a:t>
            </a:r>
            <a:r>
              <a:rPr lang="en-US" altLang="ko-KR" sz="1400" dirty="0"/>
              <a:t>, </a:t>
            </a:r>
            <a:r>
              <a:rPr lang="ko-KR" altLang="en-US" sz="1400" dirty="0"/>
              <a:t>기획 </a:t>
            </a:r>
            <a:r>
              <a:rPr lang="en-US" altLang="ko-KR" sz="1400" dirty="0"/>
              <a:t>(Strategy/Planning)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3A2C95-F1D6-D11A-201F-57EC03952AE5}"/>
              </a:ext>
            </a:extLst>
          </p:cNvPr>
          <p:cNvSpPr txBox="1"/>
          <p:nvPr/>
        </p:nvSpPr>
        <p:spPr>
          <a:xfrm>
            <a:off x="1016118" y="3376877"/>
            <a:ext cx="2198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근면</a:t>
            </a:r>
            <a:r>
              <a:rPr lang="en-US" altLang="ko-KR" sz="1400" dirty="0"/>
              <a:t> </a:t>
            </a:r>
            <a:r>
              <a:rPr lang="ko-KR" altLang="en-US" sz="1400" dirty="0"/>
              <a:t>성실</a:t>
            </a:r>
            <a:endParaRPr lang="en-US" altLang="ko-KR" sz="1400" dirty="0"/>
          </a:p>
          <a:p>
            <a:pPr algn="ctr"/>
            <a:r>
              <a:rPr lang="ko-KR" altLang="en-US" sz="1400" dirty="0"/>
              <a:t>규모의 경제</a:t>
            </a:r>
            <a:r>
              <a:rPr lang="en-US" altLang="ko-KR" sz="1400" dirty="0"/>
              <a:t>(</a:t>
            </a:r>
            <a:r>
              <a:rPr lang="ko-KR" altLang="en-US" sz="1400" dirty="0"/>
              <a:t>제한적 경쟁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EEC7E7-0DAB-1EBA-D1C1-A04C0F06E6DC}"/>
              </a:ext>
            </a:extLst>
          </p:cNvPr>
          <p:cNvSpPr txBox="1"/>
          <p:nvPr/>
        </p:nvSpPr>
        <p:spPr>
          <a:xfrm>
            <a:off x="4380149" y="3376877"/>
            <a:ext cx="1838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창의 혁신</a:t>
            </a:r>
            <a:endParaRPr lang="en-US" altLang="ko-KR" sz="1400" dirty="0"/>
          </a:p>
          <a:p>
            <a:pPr algn="ctr"/>
            <a:r>
              <a:rPr lang="ko-KR" altLang="en-US" sz="1400" dirty="0"/>
              <a:t>빠른 변화</a:t>
            </a:r>
            <a:r>
              <a:rPr lang="en-US" altLang="ko-KR" sz="1400" dirty="0"/>
              <a:t>(</a:t>
            </a:r>
            <a:r>
              <a:rPr lang="ko-KR" altLang="en-US" sz="1400" dirty="0"/>
              <a:t>무한 경쟁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B72FCF-4B11-5ABA-78D0-4465D485833D}"/>
              </a:ext>
            </a:extLst>
          </p:cNvPr>
          <p:cNvSpPr txBox="1"/>
          <p:nvPr/>
        </p:nvSpPr>
        <p:spPr>
          <a:xfrm>
            <a:off x="4632751" y="4721617"/>
            <a:ext cx="1462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Open Innovation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C556E7-C767-09CB-B729-D808B65F2786}"/>
              </a:ext>
            </a:extLst>
          </p:cNvPr>
          <p:cNvSpPr txBox="1"/>
          <p:nvPr/>
        </p:nvSpPr>
        <p:spPr>
          <a:xfrm>
            <a:off x="1484994" y="4715183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In</a:t>
            </a:r>
            <a:r>
              <a:rPr lang="ko-KR" altLang="en-US" sz="1400" dirty="0"/>
              <a:t> </a:t>
            </a:r>
            <a:r>
              <a:rPr lang="en-US" altLang="ko-KR" sz="1400" dirty="0"/>
              <a:t>House</a:t>
            </a:r>
            <a:r>
              <a:rPr lang="ko-KR" altLang="en-US" sz="1400" dirty="0"/>
              <a:t> </a:t>
            </a:r>
            <a:r>
              <a:rPr lang="en-US" altLang="ko-KR" sz="1400" dirty="0"/>
              <a:t>R&amp;D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5EFF6B-A8FA-BCEE-5C0B-D03BF0DFA6AA}"/>
              </a:ext>
            </a:extLst>
          </p:cNvPr>
          <p:cNvSpPr txBox="1"/>
          <p:nvPr/>
        </p:nvSpPr>
        <p:spPr>
          <a:xfrm>
            <a:off x="7162842" y="2368013"/>
            <a:ext cx="18231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Management Fashion</a:t>
            </a:r>
          </a:p>
          <a:p>
            <a:pPr algn="ctr"/>
            <a:r>
              <a:rPr lang="en-US" altLang="ko-KR" sz="1200" dirty="0"/>
              <a:t>(ISO,</a:t>
            </a:r>
            <a:r>
              <a:rPr lang="ko-KR" altLang="en-US" sz="1200" dirty="0"/>
              <a:t> </a:t>
            </a:r>
            <a:r>
              <a:rPr lang="en-US" altLang="ko-KR" sz="1200" dirty="0"/>
              <a:t>6</a:t>
            </a:r>
            <a:r>
              <a:rPr lang="ko-KR" altLang="en-US" sz="1200" dirty="0"/>
              <a:t>시그마</a:t>
            </a:r>
            <a:r>
              <a:rPr lang="en-US" altLang="ko-KR" sz="1200" dirty="0"/>
              <a:t>, OKR </a:t>
            </a:r>
            <a:r>
              <a:rPr lang="ko-KR" altLang="en-US" sz="1200" dirty="0"/>
              <a:t>등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30F52B-2C00-E396-7C3F-BE54C60DBD61}"/>
              </a:ext>
            </a:extLst>
          </p:cNvPr>
          <p:cNvSpPr txBox="1"/>
          <p:nvPr/>
        </p:nvSpPr>
        <p:spPr>
          <a:xfrm>
            <a:off x="7395130" y="3137527"/>
            <a:ext cx="1366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Agent Dilemma</a:t>
            </a:r>
          </a:p>
          <a:p>
            <a:pPr algn="ctr"/>
            <a:r>
              <a:rPr lang="en-US" altLang="ko-KR" sz="1400" dirty="0"/>
              <a:t>(BSC,</a:t>
            </a:r>
            <a:r>
              <a:rPr lang="ko-KR" altLang="en-US" sz="1400" dirty="0"/>
              <a:t> </a:t>
            </a:r>
            <a:r>
              <a:rPr lang="en-US" altLang="ko-KR" sz="1400" dirty="0"/>
              <a:t>KPI)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2F58D1-1DF3-F937-6420-272409BF1FE5}"/>
              </a:ext>
            </a:extLst>
          </p:cNvPr>
          <p:cNvSpPr txBox="1"/>
          <p:nvPr/>
        </p:nvSpPr>
        <p:spPr>
          <a:xfrm>
            <a:off x="7424499" y="3791541"/>
            <a:ext cx="1307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R&amp;D </a:t>
            </a:r>
            <a:r>
              <a:rPr lang="ko-KR" altLang="en-US" sz="1400" dirty="0"/>
              <a:t>분야</a:t>
            </a:r>
            <a:endParaRPr lang="en-US" altLang="ko-KR" sz="1400" dirty="0"/>
          </a:p>
          <a:p>
            <a:pPr algn="ctr"/>
            <a:r>
              <a:rPr lang="en-US" altLang="ko-KR" sz="1400" dirty="0"/>
              <a:t>(Profit</a:t>
            </a:r>
            <a:r>
              <a:rPr lang="ko-KR" altLang="en-US" sz="1400" dirty="0"/>
              <a:t> </a:t>
            </a:r>
            <a:r>
              <a:rPr lang="en-US" altLang="ko-KR" sz="1400" dirty="0"/>
              <a:t>Center)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1275BC-34C7-8BDC-D154-44B29241A113}"/>
              </a:ext>
            </a:extLst>
          </p:cNvPr>
          <p:cNvSpPr txBox="1"/>
          <p:nvPr/>
        </p:nvSpPr>
        <p:spPr>
          <a:xfrm>
            <a:off x="2071594" y="5957135"/>
            <a:ext cx="90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j-ea"/>
                <a:ea typeface="+mj-ea"/>
              </a:rPr>
              <a:t>Where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FC98AA-560C-6F3C-ADB7-853115D877BF}"/>
              </a:ext>
            </a:extLst>
          </p:cNvPr>
          <p:cNvSpPr txBox="1"/>
          <p:nvPr/>
        </p:nvSpPr>
        <p:spPr>
          <a:xfrm>
            <a:off x="4088817" y="5957135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j-ea"/>
                <a:ea typeface="+mj-ea"/>
              </a:rPr>
              <a:t>What &amp; Why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3DC2CF-C4EB-80AC-36AC-6ED01C8442A5}"/>
              </a:ext>
            </a:extLst>
          </p:cNvPr>
          <p:cNvSpPr txBox="1"/>
          <p:nvPr/>
        </p:nvSpPr>
        <p:spPr>
          <a:xfrm>
            <a:off x="6957617" y="5957135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j-ea"/>
                <a:ea typeface="+mj-ea"/>
              </a:rPr>
              <a:t>How</a:t>
            </a:r>
            <a:endParaRPr lang="ko-KR" altLang="en-US" b="1" dirty="0"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DA8F17D-3C83-3104-4687-A2587C3F8D10}"/>
              </a:ext>
            </a:extLst>
          </p:cNvPr>
          <p:cNvCxnSpPr/>
          <p:nvPr/>
        </p:nvCxnSpPr>
        <p:spPr>
          <a:xfrm>
            <a:off x="1751798" y="5361272"/>
            <a:ext cx="760396" cy="0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1C0C914-07C8-15B9-343E-CA4BC8AF71D8}"/>
              </a:ext>
            </a:extLst>
          </p:cNvPr>
          <p:cNvCxnSpPr/>
          <p:nvPr/>
        </p:nvCxnSpPr>
        <p:spPr>
          <a:xfrm>
            <a:off x="4960309" y="5380522"/>
            <a:ext cx="760396" cy="0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1E8D5A6-1FCF-3C12-3F10-B89B88CD79C4}"/>
              </a:ext>
            </a:extLst>
          </p:cNvPr>
          <p:cNvSpPr txBox="1"/>
          <p:nvPr/>
        </p:nvSpPr>
        <p:spPr>
          <a:xfrm>
            <a:off x="965824" y="980703"/>
            <a:ext cx="80889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/>
            <a:r>
              <a:rPr lang="ko-KR" altLang="en-US" sz="1600" b="1" dirty="0">
                <a:latin typeface="+mj-ea"/>
                <a:ea typeface="+mj-ea"/>
              </a:rPr>
              <a:t>기업 차원에서 기술경영</a:t>
            </a:r>
            <a:r>
              <a:rPr lang="en-US" altLang="ko-KR" sz="1600" b="1" dirty="0">
                <a:latin typeface="+mj-ea"/>
                <a:ea typeface="+mj-ea"/>
              </a:rPr>
              <a:t>(MOT) </a:t>
            </a:r>
            <a:r>
              <a:rPr lang="ko-KR" altLang="en-US" sz="1600" b="1" dirty="0">
                <a:latin typeface="+mj-ea"/>
                <a:ea typeface="+mj-ea"/>
              </a:rPr>
              <a:t>시스템을 구축 및 운영</a:t>
            </a:r>
            <a:r>
              <a:rPr lang="en-US" altLang="ko-KR" sz="1600" b="1" dirty="0">
                <a:latin typeface="+mj-ea"/>
                <a:ea typeface="+mj-ea"/>
              </a:rPr>
              <a:t> </a:t>
            </a:r>
            <a:r>
              <a:rPr lang="ko-KR" altLang="en-US" sz="1600" b="1" dirty="0">
                <a:latin typeface="+mj-ea"/>
                <a:ea typeface="+mj-ea"/>
              </a:rPr>
              <a:t>측면에서 환경변화에 대한 이해 </a:t>
            </a:r>
            <a:endParaRPr lang="ko-KR" altLang="en-US" sz="1600" b="1" i="0" u="none" strike="noStrike" dirty="0"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B9F71A52-E5CC-8265-BAAE-D1987948A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60309" y="6589068"/>
            <a:ext cx="335348" cy="230832"/>
          </a:xfrm>
        </p:spPr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46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739F-D142-8382-ED99-E6D04B28EA48}"/>
              </a:ext>
            </a:extLst>
          </p:cNvPr>
          <p:cNvSpPr txBox="1"/>
          <p:nvPr/>
        </p:nvSpPr>
        <p:spPr>
          <a:xfrm>
            <a:off x="2059574" y="233938"/>
            <a:ext cx="1838708" cy="369332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Business Culture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264257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3DF63E7-22E8-7796-75DC-C360A7DA8D02}"/>
              </a:ext>
            </a:extLst>
          </p:cNvPr>
          <p:cNvSpPr/>
          <p:nvPr/>
        </p:nvSpPr>
        <p:spPr>
          <a:xfrm>
            <a:off x="1577814" y="1503315"/>
            <a:ext cx="7927354" cy="2435057"/>
          </a:xfrm>
          <a:prstGeom prst="roundRect">
            <a:avLst>
              <a:gd name="adj" fmla="val 8984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EBD09C-0111-ACBB-7F45-8DA653C7B1D5}"/>
              </a:ext>
            </a:extLst>
          </p:cNvPr>
          <p:cNvSpPr txBox="1"/>
          <p:nvPr/>
        </p:nvSpPr>
        <p:spPr>
          <a:xfrm>
            <a:off x="2196485" y="1734507"/>
            <a:ext cx="1406154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8" dirty="0">
                <a:latin typeface="+mj-ea"/>
                <a:ea typeface="+mj-ea"/>
              </a:rPr>
              <a:t>M/B/T Intelligence</a:t>
            </a:r>
            <a:endParaRPr lang="ko-KR" altLang="en-US" sz="1138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0142F4-DC36-C16F-90CD-B77E0845B15E}"/>
              </a:ext>
            </a:extLst>
          </p:cNvPr>
          <p:cNvSpPr txBox="1"/>
          <p:nvPr/>
        </p:nvSpPr>
        <p:spPr>
          <a:xfrm>
            <a:off x="1749674" y="2466311"/>
            <a:ext cx="728084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8" dirty="0">
                <a:latin typeface="+mj-ea"/>
                <a:ea typeface="+mj-ea"/>
              </a:rPr>
              <a:t>Strategy</a:t>
            </a:r>
            <a:endParaRPr lang="ko-KR" altLang="en-US" sz="1138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1EECA2-35E7-1187-C510-80B0769D21B5}"/>
              </a:ext>
            </a:extLst>
          </p:cNvPr>
          <p:cNvSpPr txBox="1"/>
          <p:nvPr/>
        </p:nvSpPr>
        <p:spPr>
          <a:xfrm>
            <a:off x="2923592" y="2466311"/>
            <a:ext cx="970137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8" dirty="0">
                <a:latin typeface="+mj-ea"/>
                <a:ea typeface="+mj-ea"/>
              </a:rPr>
              <a:t>Project Plan</a:t>
            </a:r>
            <a:endParaRPr lang="ko-KR" altLang="en-US" sz="1138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AFF49E-5C4E-9D6B-CF51-6C9C2003544B}"/>
              </a:ext>
            </a:extLst>
          </p:cNvPr>
          <p:cNvSpPr txBox="1"/>
          <p:nvPr/>
        </p:nvSpPr>
        <p:spPr>
          <a:xfrm>
            <a:off x="7770022" y="2086281"/>
            <a:ext cx="1551182" cy="442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38" dirty="0">
                <a:latin typeface="+mj-ea"/>
                <a:ea typeface="+mj-ea"/>
              </a:rPr>
              <a:t>Repository(History, Knowledge, ..)</a:t>
            </a:r>
            <a:endParaRPr lang="ko-KR" altLang="en-US" sz="1138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41163F-9F75-DCDD-1EEA-15AE20117B00}"/>
              </a:ext>
            </a:extLst>
          </p:cNvPr>
          <p:cNvSpPr txBox="1"/>
          <p:nvPr/>
        </p:nvSpPr>
        <p:spPr>
          <a:xfrm>
            <a:off x="7226797" y="4740388"/>
            <a:ext cx="1401346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38" dirty="0">
                <a:latin typeface="+mj-ea"/>
                <a:ea typeface="+mj-ea"/>
              </a:rPr>
              <a:t>CEO, CTO, C-Level</a:t>
            </a:r>
            <a:endParaRPr lang="ko-KR" altLang="en-US" sz="1138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1A6FEA-2EA4-4308-9631-8F48C5FD6486}"/>
              </a:ext>
            </a:extLst>
          </p:cNvPr>
          <p:cNvSpPr txBox="1"/>
          <p:nvPr/>
        </p:nvSpPr>
        <p:spPr>
          <a:xfrm>
            <a:off x="7271975" y="5053392"/>
            <a:ext cx="829073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8" dirty="0">
                <a:latin typeface="+mj-ea"/>
                <a:ea typeface="+mj-ea"/>
              </a:rPr>
              <a:t>Employee</a:t>
            </a:r>
            <a:endParaRPr lang="ko-KR" altLang="en-US" sz="1138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4CEFBA-5769-27F0-73FF-7506083950F5}"/>
              </a:ext>
            </a:extLst>
          </p:cNvPr>
          <p:cNvSpPr txBox="1"/>
          <p:nvPr/>
        </p:nvSpPr>
        <p:spPr>
          <a:xfrm>
            <a:off x="1562293" y="4888157"/>
            <a:ext cx="2834430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8" dirty="0">
                <a:latin typeface="+mj-ea"/>
                <a:ea typeface="+mj-ea"/>
              </a:rPr>
              <a:t>Shareholder   ---&gt;    Board of Directors</a:t>
            </a:r>
            <a:endParaRPr lang="ko-KR" altLang="en-US" sz="1138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6E93C0-5EB4-B536-106D-15913E4443A8}"/>
              </a:ext>
            </a:extLst>
          </p:cNvPr>
          <p:cNvSpPr txBox="1"/>
          <p:nvPr/>
        </p:nvSpPr>
        <p:spPr>
          <a:xfrm>
            <a:off x="7780047" y="2581462"/>
            <a:ext cx="1541157" cy="442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38" dirty="0">
                <a:latin typeface="+mj-ea"/>
                <a:ea typeface="+mj-ea"/>
              </a:rPr>
              <a:t>Outsourcing Vendor List</a:t>
            </a:r>
            <a:endParaRPr lang="ko-KR" altLang="en-US" sz="1138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88A04C-39EC-B2BF-3507-5B8A54894C75}"/>
              </a:ext>
            </a:extLst>
          </p:cNvPr>
          <p:cNvSpPr txBox="1"/>
          <p:nvPr/>
        </p:nvSpPr>
        <p:spPr>
          <a:xfrm>
            <a:off x="4703624" y="2213292"/>
            <a:ext cx="2129109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8" dirty="0">
                <a:latin typeface="+mj-ea"/>
                <a:ea typeface="+mj-ea"/>
              </a:rPr>
              <a:t>Execution(Action Plan/Actual)</a:t>
            </a:r>
            <a:endParaRPr lang="ko-KR" altLang="en-US" sz="1138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5F47AE-A0C8-0B1C-A05D-97378E227A4B}"/>
              </a:ext>
            </a:extLst>
          </p:cNvPr>
          <p:cNvSpPr txBox="1"/>
          <p:nvPr/>
        </p:nvSpPr>
        <p:spPr>
          <a:xfrm>
            <a:off x="5663075" y="2460505"/>
            <a:ext cx="1108637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en-US" altLang="ko-KR" sz="1138" dirty="0">
                <a:latin typeface="+mj-ea"/>
                <a:ea typeface="+mj-ea"/>
              </a:rPr>
              <a:t>Insourcing</a:t>
            </a:r>
            <a:endParaRPr lang="ko-KR" altLang="en-US" sz="1138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7BCD5F-F75C-6827-8BF5-FA1055D6CA61}"/>
              </a:ext>
            </a:extLst>
          </p:cNvPr>
          <p:cNvSpPr txBox="1"/>
          <p:nvPr/>
        </p:nvSpPr>
        <p:spPr>
          <a:xfrm>
            <a:off x="5663076" y="2734653"/>
            <a:ext cx="1230465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en-US" altLang="ko-KR" sz="1138" dirty="0">
                <a:latin typeface="+mj-ea"/>
                <a:ea typeface="+mj-ea"/>
              </a:rPr>
              <a:t>Outsourcing</a:t>
            </a:r>
            <a:endParaRPr lang="ko-KR" altLang="en-US" sz="1138" dirty="0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960534-AF17-C53F-7A30-C211EEF1CE4B}"/>
              </a:ext>
            </a:extLst>
          </p:cNvPr>
          <p:cNvSpPr txBox="1"/>
          <p:nvPr/>
        </p:nvSpPr>
        <p:spPr>
          <a:xfrm>
            <a:off x="4776287" y="2610547"/>
            <a:ext cx="767198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en-US" altLang="ko-KR" sz="1138" dirty="0">
                <a:latin typeface="+mj-ea"/>
                <a:ea typeface="+mj-ea"/>
              </a:rPr>
              <a:t>M&amp;A</a:t>
            </a:r>
            <a:endParaRPr lang="ko-KR" altLang="en-US" sz="1138" dirty="0">
              <a:latin typeface="+mj-ea"/>
              <a:ea typeface="+mj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2062A8-7B42-923D-A593-9999A15163EC}"/>
              </a:ext>
            </a:extLst>
          </p:cNvPr>
          <p:cNvSpPr txBox="1"/>
          <p:nvPr/>
        </p:nvSpPr>
        <p:spPr>
          <a:xfrm>
            <a:off x="3901841" y="3397518"/>
            <a:ext cx="269625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i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Policy, Process, Rule, Procedure</a:t>
            </a:r>
            <a:endParaRPr lang="ko-KR" altLang="en-US" sz="1300" b="1" i="1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269828-6679-CFF4-CF10-0E6F8856D238}"/>
              </a:ext>
            </a:extLst>
          </p:cNvPr>
          <p:cNvSpPr txBox="1"/>
          <p:nvPr/>
        </p:nvSpPr>
        <p:spPr>
          <a:xfrm>
            <a:off x="4415394" y="3762759"/>
            <a:ext cx="1661032" cy="4425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138" dirty="0">
                <a:latin typeface="+mj-ea"/>
                <a:ea typeface="+mj-ea"/>
              </a:rPr>
              <a:t>Role &amp; Responsibility</a:t>
            </a:r>
          </a:p>
          <a:p>
            <a:pPr algn="ctr"/>
            <a:r>
              <a:rPr lang="en-US" altLang="ko-KR" sz="1138" i="1" dirty="0">
                <a:latin typeface="+mj-ea"/>
                <a:ea typeface="+mj-ea"/>
              </a:rPr>
              <a:t>(Evaluation &amp; Reward)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442063D-8B92-8D4C-C5A5-671A132C2D25}"/>
              </a:ext>
            </a:extLst>
          </p:cNvPr>
          <p:cNvSpPr/>
          <p:nvPr/>
        </p:nvSpPr>
        <p:spPr>
          <a:xfrm>
            <a:off x="1675353" y="2426511"/>
            <a:ext cx="2339858" cy="318910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38">
              <a:latin typeface="+mj-ea"/>
              <a:ea typeface="+mj-ea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3C4FDBA-88CC-F4B9-6B91-59AC417A1D5A}"/>
              </a:ext>
            </a:extLst>
          </p:cNvPr>
          <p:cNvSpPr/>
          <p:nvPr/>
        </p:nvSpPr>
        <p:spPr>
          <a:xfrm>
            <a:off x="4571359" y="2175719"/>
            <a:ext cx="2642451" cy="834009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38">
              <a:latin typeface="+mj-ea"/>
              <a:ea typeface="+mj-e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1417D5A-BEFB-98D6-91E2-DF95FA9BF558}"/>
              </a:ext>
            </a:extLst>
          </p:cNvPr>
          <p:cNvSpPr/>
          <p:nvPr/>
        </p:nvSpPr>
        <p:spPr>
          <a:xfrm>
            <a:off x="7706147" y="1999536"/>
            <a:ext cx="1685041" cy="1275608"/>
          </a:xfrm>
          <a:prstGeom prst="roundRect">
            <a:avLst>
              <a:gd name="adj" fmla="val 1087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38">
              <a:latin typeface="+mj-ea"/>
              <a:ea typeface="+mj-ea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FE29665-2B5B-44DC-0FE1-C11A4702B60C}"/>
              </a:ext>
            </a:extLst>
          </p:cNvPr>
          <p:cNvSpPr/>
          <p:nvPr/>
        </p:nvSpPr>
        <p:spPr>
          <a:xfrm>
            <a:off x="2147304" y="1729844"/>
            <a:ext cx="1455335" cy="318910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38">
              <a:latin typeface="+mj-ea"/>
              <a:ea typeface="+mj-ea"/>
            </a:endParaRPr>
          </a:p>
        </p:txBody>
      </p:sp>
      <p:sp>
        <p:nvSpPr>
          <p:cNvPr id="12" name="화살표: 왼쪽/오른쪽 11">
            <a:extLst>
              <a:ext uri="{FF2B5EF4-FFF2-40B4-BE49-F238E27FC236}">
                <a16:creationId xmlns:a16="http://schemas.microsoft.com/office/drawing/2014/main" id="{BC92D035-9A56-BE2E-FBC4-B70B2D71EE9D}"/>
              </a:ext>
            </a:extLst>
          </p:cNvPr>
          <p:cNvSpPr/>
          <p:nvPr/>
        </p:nvSpPr>
        <p:spPr>
          <a:xfrm>
            <a:off x="7333400" y="2488855"/>
            <a:ext cx="311511" cy="185214"/>
          </a:xfrm>
          <a:prstGeom prst="leftRightArrow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38">
              <a:latin typeface="+mj-ea"/>
              <a:ea typeface="+mj-ea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94E3D6D-9C5B-A3FA-D565-92B4294385CD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2477758" y="2600034"/>
            <a:ext cx="4458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A16C5AE-6513-A56C-2297-AE5288A4DEE4}"/>
              </a:ext>
            </a:extLst>
          </p:cNvPr>
          <p:cNvCxnSpPr>
            <a:cxnSpLocks/>
            <a:stCxn id="9" idx="3"/>
            <a:endCxn id="33" idx="1"/>
          </p:cNvCxnSpPr>
          <p:nvPr/>
        </p:nvCxnSpPr>
        <p:spPr>
          <a:xfrm flipV="1">
            <a:off x="3893729" y="2592724"/>
            <a:ext cx="677630" cy="7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E344667B-5260-004D-1FD8-9421E691E1B7}"/>
              </a:ext>
            </a:extLst>
          </p:cNvPr>
          <p:cNvSpPr/>
          <p:nvPr/>
        </p:nvSpPr>
        <p:spPr>
          <a:xfrm>
            <a:off x="2683630" y="2189195"/>
            <a:ext cx="372425" cy="9681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38">
              <a:latin typeface="+mj-ea"/>
              <a:ea typeface="+mj-ea"/>
            </a:endParaRP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D05E17CD-25C9-F153-9FCF-08D990503401}"/>
              </a:ext>
            </a:extLst>
          </p:cNvPr>
          <p:cNvCxnSpPr>
            <a:cxnSpLocks/>
            <a:stCxn id="33" idx="2"/>
            <a:endCxn id="3" idx="2"/>
          </p:cNvCxnSpPr>
          <p:nvPr/>
        </p:nvCxnSpPr>
        <p:spPr>
          <a:xfrm rot="5400000" flipH="1">
            <a:off x="4236780" y="1353924"/>
            <a:ext cx="264307" cy="3047303"/>
          </a:xfrm>
          <a:prstGeom prst="bentConnector3">
            <a:avLst>
              <a:gd name="adj1" fmla="val -864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E77AC5A-2C72-D3AB-30AD-5310EBDF6BDB}"/>
              </a:ext>
            </a:extLst>
          </p:cNvPr>
          <p:cNvCxnSpPr/>
          <p:nvPr/>
        </p:nvCxnSpPr>
        <p:spPr>
          <a:xfrm>
            <a:off x="8308724" y="3139664"/>
            <a:ext cx="42296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5DC84C0-654F-9E0D-0519-37D0ACBB3865}"/>
              </a:ext>
            </a:extLst>
          </p:cNvPr>
          <p:cNvSpPr txBox="1"/>
          <p:nvPr/>
        </p:nvSpPr>
        <p:spPr>
          <a:xfrm>
            <a:off x="4847404" y="4888157"/>
            <a:ext cx="797013" cy="26744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138" i="1" dirty="0">
                <a:latin typeface="+mj-ea"/>
                <a:ea typeface="+mj-ea"/>
              </a:rPr>
              <a:t>Contract </a:t>
            </a:r>
          </a:p>
        </p:txBody>
      </p:sp>
      <p:sp>
        <p:nvSpPr>
          <p:cNvPr id="62" name="왼쪽 중괄호 61">
            <a:extLst>
              <a:ext uri="{FF2B5EF4-FFF2-40B4-BE49-F238E27FC236}">
                <a16:creationId xmlns:a16="http://schemas.microsoft.com/office/drawing/2014/main" id="{15E4CBD2-84C5-F9C4-85CE-5800877CAFDD}"/>
              </a:ext>
            </a:extLst>
          </p:cNvPr>
          <p:cNvSpPr/>
          <p:nvPr/>
        </p:nvSpPr>
        <p:spPr>
          <a:xfrm>
            <a:off x="1210166" y="4733816"/>
            <a:ext cx="227747" cy="544967"/>
          </a:xfrm>
          <a:prstGeom prst="leftBrac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+mj-ea"/>
              <a:ea typeface="+mj-ea"/>
            </a:endParaRPr>
          </a:p>
        </p:txBody>
      </p:sp>
      <p:sp>
        <p:nvSpPr>
          <p:cNvPr id="63" name="왼쪽 중괄호 62">
            <a:extLst>
              <a:ext uri="{FF2B5EF4-FFF2-40B4-BE49-F238E27FC236}">
                <a16:creationId xmlns:a16="http://schemas.microsoft.com/office/drawing/2014/main" id="{8DFF49CA-8A18-76AE-FD46-C3942201D6CD}"/>
              </a:ext>
            </a:extLst>
          </p:cNvPr>
          <p:cNvSpPr/>
          <p:nvPr/>
        </p:nvSpPr>
        <p:spPr>
          <a:xfrm>
            <a:off x="1262950" y="1490232"/>
            <a:ext cx="171217" cy="2435056"/>
          </a:xfrm>
          <a:prstGeom prst="leftBrac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+mj-ea"/>
              <a:ea typeface="+mj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D8EFAFA-CAF4-40BF-EA08-CE625FF0B3DD}"/>
              </a:ext>
            </a:extLst>
          </p:cNvPr>
          <p:cNvSpPr txBox="1"/>
          <p:nvPr/>
        </p:nvSpPr>
        <p:spPr>
          <a:xfrm>
            <a:off x="178596" y="2472087"/>
            <a:ext cx="984565" cy="4425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138" i="1" dirty="0">
                <a:latin typeface="+mj-ea"/>
                <a:ea typeface="+mj-ea"/>
              </a:rPr>
              <a:t>법인</a:t>
            </a:r>
            <a:endParaRPr lang="en-US" altLang="ko-KR" sz="1138" i="1" dirty="0">
              <a:latin typeface="+mj-ea"/>
              <a:ea typeface="+mj-ea"/>
            </a:endParaRPr>
          </a:p>
          <a:p>
            <a:pPr algn="ctr"/>
            <a:r>
              <a:rPr lang="en-US" altLang="ko-KR" sz="1138" i="1" dirty="0">
                <a:latin typeface="+mj-ea"/>
                <a:ea typeface="+mj-ea"/>
              </a:rPr>
              <a:t> Sustainable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E7A7845-DA43-F16E-8F98-A231BD59EA0F}"/>
              </a:ext>
            </a:extLst>
          </p:cNvPr>
          <p:cNvSpPr txBox="1"/>
          <p:nvPr/>
        </p:nvSpPr>
        <p:spPr>
          <a:xfrm>
            <a:off x="224079" y="4777899"/>
            <a:ext cx="1027846" cy="4425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138" i="1" dirty="0">
                <a:latin typeface="+mj-ea"/>
                <a:ea typeface="+mj-ea"/>
              </a:rPr>
              <a:t>개인</a:t>
            </a:r>
            <a:endParaRPr lang="en-US" altLang="ko-KR" sz="1138" i="1" dirty="0">
              <a:latin typeface="+mj-ea"/>
              <a:ea typeface="+mj-ea"/>
            </a:endParaRPr>
          </a:p>
          <a:p>
            <a:pPr algn="ctr"/>
            <a:r>
              <a:rPr lang="en-US" altLang="ko-KR" sz="1138" i="1" dirty="0">
                <a:latin typeface="+mj-ea"/>
                <a:ea typeface="+mj-ea"/>
              </a:rPr>
              <a:t> Replaceable</a:t>
            </a: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EDAF1732-3E7F-9A46-3ED7-B7C8EFD0B92B}"/>
              </a:ext>
            </a:extLst>
          </p:cNvPr>
          <p:cNvCxnSpPr>
            <a:stCxn id="20" idx="3"/>
            <a:endCxn id="61" idx="1"/>
          </p:cNvCxnSpPr>
          <p:nvPr/>
        </p:nvCxnSpPr>
        <p:spPr>
          <a:xfrm>
            <a:off x="4396723" y="5021880"/>
            <a:ext cx="450681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6FA0B94D-7348-23CD-96E8-83FEE30B2B0B}"/>
              </a:ext>
            </a:extLst>
          </p:cNvPr>
          <p:cNvCxnSpPr>
            <a:stCxn id="61" idx="3"/>
            <a:endCxn id="18" idx="1"/>
          </p:cNvCxnSpPr>
          <p:nvPr/>
        </p:nvCxnSpPr>
        <p:spPr>
          <a:xfrm flipV="1">
            <a:off x="5644417" y="4874111"/>
            <a:ext cx="1582380" cy="147769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BC28588-19DE-4575-69F9-F86D13CAA55C}"/>
              </a:ext>
            </a:extLst>
          </p:cNvPr>
          <p:cNvCxnSpPr>
            <a:stCxn id="61" idx="3"/>
            <a:endCxn id="19" idx="1"/>
          </p:cNvCxnSpPr>
          <p:nvPr/>
        </p:nvCxnSpPr>
        <p:spPr>
          <a:xfrm>
            <a:off x="5644417" y="5021880"/>
            <a:ext cx="1627558" cy="16523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5F174E9-202E-7CF7-0BFB-00F80202E1AF}"/>
              </a:ext>
            </a:extLst>
          </p:cNvPr>
          <p:cNvCxnSpPr>
            <a:stCxn id="61" idx="0"/>
            <a:endCxn id="29" idx="2"/>
          </p:cNvCxnSpPr>
          <p:nvPr/>
        </p:nvCxnSpPr>
        <p:spPr>
          <a:xfrm flipH="1" flipV="1">
            <a:off x="5245910" y="4205316"/>
            <a:ext cx="1" cy="68284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7E8755-7551-DC2D-6BEB-D3C4C63140EC}"/>
              </a:ext>
            </a:extLst>
          </p:cNvPr>
          <p:cNvSpPr txBox="1"/>
          <p:nvPr/>
        </p:nvSpPr>
        <p:spPr>
          <a:xfrm>
            <a:off x="55627" y="196343"/>
            <a:ext cx="2003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Paradigm Shift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4141C070-8F1C-77E0-E2BF-4B6109805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60309" y="6589068"/>
            <a:ext cx="335348" cy="230832"/>
          </a:xfrm>
        </p:spPr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47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97F3AE-9539-BCBE-A98A-980762D48223}"/>
              </a:ext>
            </a:extLst>
          </p:cNvPr>
          <p:cNvSpPr txBox="1"/>
          <p:nvPr/>
        </p:nvSpPr>
        <p:spPr>
          <a:xfrm>
            <a:off x="2059574" y="233938"/>
            <a:ext cx="2004075" cy="369332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Sustainable Object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099368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B88BCEF0-154A-895E-FE30-A81FBC9E81F1}"/>
              </a:ext>
            </a:extLst>
          </p:cNvPr>
          <p:cNvSpPr/>
          <p:nvPr/>
        </p:nvSpPr>
        <p:spPr>
          <a:xfrm>
            <a:off x="3117622" y="1721752"/>
            <a:ext cx="5700288" cy="32426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8FF3A7A-8605-40B9-BA85-65FA664C4704}"/>
              </a:ext>
            </a:extLst>
          </p:cNvPr>
          <p:cNvSpPr/>
          <p:nvPr/>
        </p:nvSpPr>
        <p:spPr>
          <a:xfrm>
            <a:off x="396927" y="1721752"/>
            <a:ext cx="1712304" cy="32426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21CE0D7-510C-4AFB-8D91-E8B155431912}"/>
              </a:ext>
            </a:extLst>
          </p:cNvPr>
          <p:cNvSpPr/>
          <p:nvPr/>
        </p:nvSpPr>
        <p:spPr>
          <a:xfrm>
            <a:off x="3117623" y="3008597"/>
            <a:ext cx="4005432" cy="559425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0C6C08-3B2F-499D-8EBB-D7E0182F1CDD}"/>
              </a:ext>
            </a:extLst>
          </p:cNvPr>
          <p:cNvSpPr txBox="1"/>
          <p:nvPr/>
        </p:nvSpPr>
        <p:spPr>
          <a:xfrm>
            <a:off x="928097" y="992707"/>
            <a:ext cx="6313973" cy="317459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63" dirty="0"/>
              <a:t>Project – Strategy, Technology Roadmap, Product Roadmap, Program, Project</a:t>
            </a:r>
            <a:endParaRPr lang="ko-KR" altLang="en-US" sz="1463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F3C9AC-6953-4E35-9307-7315376D57AD}"/>
              </a:ext>
            </a:extLst>
          </p:cNvPr>
          <p:cNvSpPr txBox="1"/>
          <p:nvPr/>
        </p:nvSpPr>
        <p:spPr>
          <a:xfrm>
            <a:off x="3349461" y="2200431"/>
            <a:ext cx="3541227" cy="317459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63" dirty="0"/>
              <a:t>Technology/Market/Business Intelligence</a:t>
            </a:r>
            <a:endParaRPr lang="ko-KR" altLang="en-US" sz="1463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EC2112-065D-4339-9E66-A221E5D972B8}"/>
              </a:ext>
            </a:extLst>
          </p:cNvPr>
          <p:cNvSpPr txBox="1"/>
          <p:nvPr/>
        </p:nvSpPr>
        <p:spPr>
          <a:xfrm>
            <a:off x="3910149" y="3042310"/>
            <a:ext cx="2343270" cy="517514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63" dirty="0"/>
              <a:t>Alive Strategy/Project Plan</a:t>
            </a:r>
          </a:p>
          <a:p>
            <a:pPr algn="ctr"/>
            <a:r>
              <a:rPr lang="en-US" altLang="ko-KR" sz="1300" b="1" i="1" dirty="0"/>
              <a:t>(Decision Making)</a:t>
            </a:r>
            <a:endParaRPr lang="ko-KR" altLang="en-US" sz="1300" b="1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3BE2AB-310B-487F-AB3E-2399567AAD43}"/>
              </a:ext>
            </a:extLst>
          </p:cNvPr>
          <p:cNvSpPr txBox="1"/>
          <p:nvPr/>
        </p:nvSpPr>
        <p:spPr>
          <a:xfrm>
            <a:off x="4497851" y="4133963"/>
            <a:ext cx="978858" cy="317459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63" dirty="0"/>
              <a:t>Execution</a:t>
            </a:r>
            <a:endParaRPr lang="ko-KR" altLang="en-US" sz="1463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64E2BD-C81F-4C32-8A0D-18ECA01F429C}"/>
              </a:ext>
            </a:extLst>
          </p:cNvPr>
          <p:cNvSpPr txBox="1"/>
          <p:nvPr/>
        </p:nvSpPr>
        <p:spPr>
          <a:xfrm>
            <a:off x="3494409" y="4689886"/>
            <a:ext cx="414938" cy="20005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lIns="29250" tIns="0" rIns="29250" bIns="0" rtlCol="0">
            <a:spAutoFit/>
          </a:bodyPr>
          <a:lstStyle/>
          <a:p>
            <a:pPr algn="ctr"/>
            <a:r>
              <a:rPr lang="en-US" altLang="ko-KR" sz="1300" dirty="0"/>
              <a:t>M&amp;A</a:t>
            </a:r>
            <a:endParaRPr lang="ko-KR" altLang="en-US" sz="13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88F2B9-9436-412E-98A7-B3C0F5692700}"/>
              </a:ext>
            </a:extLst>
          </p:cNvPr>
          <p:cNvSpPr txBox="1"/>
          <p:nvPr/>
        </p:nvSpPr>
        <p:spPr>
          <a:xfrm>
            <a:off x="4528044" y="4680321"/>
            <a:ext cx="928668" cy="20005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lIns="29250" tIns="0" rIns="29250" bIns="0" rtlCol="0">
            <a:spAutoFit/>
          </a:bodyPr>
          <a:lstStyle/>
          <a:p>
            <a:pPr algn="ctr"/>
            <a:r>
              <a:rPr lang="en-US" altLang="ko-KR" sz="1300" dirty="0"/>
              <a:t>Outsourcing</a:t>
            </a:r>
            <a:endParaRPr lang="ko-KR" altLang="en-US" sz="13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6C2043-827C-4412-B55A-575DB1943CDB}"/>
              </a:ext>
            </a:extLst>
          </p:cNvPr>
          <p:cNvSpPr txBox="1"/>
          <p:nvPr/>
        </p:nvSpPr>
        <p:spPr>
          <a:xfrm>
            <a:off x="5982359" y="4680321"/>
            <a:ext cx="819664" cy="20005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lIns="29250" tIns="0" rIns="29250" bIns="0" rtlCol="0">
            <a:spAutoFit/>
          </a:bodyPr>
          <a:lstStyle/>
          <a:p>
            <a:pPr algn="ctr"/>
            <a:r>
              <a:rPr lang="en-US" altLang="ko-KR" sz="1300" dirty="0"/>
              <a:t>Insourcing</a:t>
            </a:r>
            <a:endParaRPr lang="ko-KR" altLang="en-US" sz="1300" dirty="0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0E1EE062-F244-420A-92E2-86F4B5C424F4}"/>
              </a:ext>
            </a:extLst>
          </p:cNvPr>
          <p:cNvSpPr/>
          <p:nvPr/>
        </p:nvSpPr>
        <p:spPr>
          <a:xfrm>
            <a:off x="4678388" y="2675840"/>
            <a:ext cx="824653" cy="232643"/>
          </a:xfrm>
          <a:prstGeom prst="down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97908D27-268E-4992-8CC9-0369CB1A3DF3}"/>
              </a:ext>
            </a:extLst>
          </p:cNvPr>
          <p:cNvSpPr/>
          <p:nvPr/>
        </p:nvSpPr>
        <p:spPr>
          <a:xfrm>
            <a:off x="4767712" y="3744076"/>
            <a:ext cx="212756" cy="232643"/>
          </a:xfrm>
          <a:prstGeom prst="down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9ED4894C-B336-440C-94FF-3338572DEBD8}"/>
              </a:ext>
            </a:extLst>
          </p:cNvPr>
          <p:cNvSpPr/>
          <p:nvPr/>
        </p:nvSpPr>
        <p:spPr>
          <a:xfrm rot="10800000">
            <a:off x="5131925" y="3744076"/>
            <a:ext cx="212756" cy="232643"/>
          </a:xfrm>
          <a:prstGeom prst="down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984B6A-6C2D-4E33-A90F-A58665E98B01}"/>
              </a:ext>
            </a:extLst>
          </p:cNvPr>
          <p:cNvSpPr txBox="1"/>
          <p:nvPr/>
        </p:nvSpPr>
        <p:spPr>
          <a:xfrm>
            <a:off x="4149879" y="3735639"/>
            <a:ext cx="562975" cy="242374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975" b="1" dirty="0"/>
              <a:t>Assign</a:t>
            </a:r>
            <a:endParaRPr lang="ko-KR" altLang="en-US" sz="975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DBB5C8-91B8-4825-9082-89AEDF7C9D85}"/>
              </a:ext>
            </a:extLst>
          </p:cNvPr>
          <p:cNvSpPr txBox="1"/>
          <p:nvPr/>
        </p:nvSpPr>
        <p:spPr>
          <a:xfrm>
            <a:off x="5418938" y="3751657"/>
            <a:ext cx="582212" cy="242374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975" b="1" dirty="0"/>
              <a:t>Report</a:t>
            </a:r>
            <a:endParaRPr lang="ko-KR" altLang="en-US" sz="975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423EB3-14A3-4D76-870F-0E92F2966784}"/>
              </a:ext>
            </a:extLst>
          </p:cNvPr>
          <p:cNvSpPr txBox="1"/>
          <p:nvPr/>
        </p:nvSpPr>
        <p:spPr>
          <a:xfrm>
            <a:off x="2059574" y="233938"/>
            <a:ext cx="2285882" cy="369332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Role &amp; Responsibility</a:t>
            </a:r>
            <a:endParaRPr lang="ko-KR" altLang="en-US" sz="2400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4D4560E1-236A-4F58-93B4-968F8647B16D}"/>
              </a:ext>
            </a:extLst>
          </p:cNvPr>
          <p:cNvSpPr/>
          <p:nvPr/>
        </p:nvSpPr>
        <p:spPr>
          <a:xfrm>
            <a:off x="3117623" y="4130458"/>
            <a:ext cx="4005432" cy="865836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1BB931-2E32-49F5-A154-954074364398}"/>
              </a:ext>
            </a:extLst>
          </p:cNvPr>
          <p:cNvSpPr txBox="1"/>
          <p:nvPr/>
        </p:nvSpPr>
        <p:spPr>
          <a:xfrm>
            <a:off x="955975" y="1724368"/>
            <a:ext cx="546945" cy="317459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63" dirty="0"/>
              <a:t>R&amp;R</a:t>
            </a:r>
            <a:endParaRPr lang="ko-KR" altLang="en-US" sz="1463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3E4BA7-571B-4F40-BBD0-0AC43D0316CA}"/>
              </a:ext>
            </a:extLst>
          </p:cNvPr>
          <p:cNvSpPr txBox="1"/>
          <p:nvPr/>
        </p:nvSpPr>
        <p:spPr>
          <a:xfrm>
            <a:off x="4589843" y="1727431"/>
            <a:ext cx="540341" cy="317459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63" dirty="0"/>
              <a:t>Role</a:t>
            </a:r>
            <a:endParaRPr lang="ko-KR" altLang="en-US" sz="1463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2AEBBE0-244D-4610-8D60-DE26E39C5795}"/>
              </a:ext>
            </a:extLst>
          </p:cNvPr>
          <p:cNvSpPr/>
          <p:nvPr/>
        </p:nvSpPr>
        <p:spPr>
          <a:xfrm>
            <a:off x="7411045" y="3013727"/>
            <a:ext cx="1406865" cy="559424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8F2B77C-14E1-4385-BC49-0E786DB9A1AA}"/>
              </a:ext>
            </a:extLst>
          </p:cNvPr>
          <p:cNvSpPr/>
          <p:nvPr/>
        </p:nvSpPr>
        <p:spPr>
          <a:xfrm>
            <a:off x="7418367" y="4111211"/>
            <a:ext cx="1406865" cy="1309175"/>
          </a:xfrm>
          <a:prstGeom prst="roundRect">
            <a:avLst>
              <a:gd name="adj" fmla="val 8917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FF5F8E-E7F6-42C0-B8A2-DBBE633F894F}"/>
              </a:ext>
            </a:extLst>
          </p:cNvPr>
          <p:cNvSpPr txBox="1"/>
          <p:nvPr/>
        </p:nvSpPr>
        <p:spPr>
          <a:xfrm>
            <a:off x="6063998" y="1713873"/>
            <a:ext cx="1329018" cy="317459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63" dirty="0"/>
              <a:t>Responsibility</a:t>
            </a:r>
            <a:endParaRPr lang="ko-KR" altLang="en-US" sz="1463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7DFAA9-6B5F-48CF-8723-C814E97ED76C}"/>
              </a:ext>
            </a:extLst>
          </p:cNvPr>
          <p:cNvSpPr txBox="1"/>
          <p:nvPr/>
        </p:nvSpPr>
        <p:spPr>
          <a:xfrm>
            <a:off x="7744140" y="3150639"/>
            <a:ext cx="789166" cy="317459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63" dirty="0"/>
              <a:t>사업화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EDCC800-3469-45B6-BFC1-6BEE5A573431}"/>
              </a:ext>
            </a:extLst>
          </p:cNvPr>
          <p:cNvSpPr txBox="1"/>
          <p:nvPr/>
        </p:nvSpPr>
        <p:spPr>
          <a:xfrm>
            <a:off x="7519767" y="4891620"/>
            <a:ext cx="1203517" cy="40011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300" dirty="0"/>
              <a:t>Research &amp;</a:t>
            </a:r>
          </a:p>
          <a:p>
            <a:pPr algn="ctr"/>
            <a:r>
              <a:rPr lang="en-US" altLang="ko-KR" sz="1300" dirty="0"/>
              <a:t>Development</a:t>
            </a:r>
            <a:endParaRPr lang="ko-KR" altLang="en-US" sz="13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B5BEE7-F873-482B-9E68-4FD43AB16791}"/>
              </a:ext>
            </a:extLst>
          </p:cNvPr>
          <p:cNvSpPr txBox="1"/>
          <p:nvPr/>
        </p:nvSpPr>
        <p:spPr>
          <a:xfrm>
            <a:off x="7418367" y="4185803"/>
            <a:ext cx="1364485" cy="492443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Acquisition/</a:t>
            </a:r>
          </a:p>
          <a:p>
            <a:pPr algn="ctr"/>
            <a:r>
              <a:rPr lang="en-US" altLang="ko-KR" sz="1300" dirty="0"/>
              <a:t>Procurement</a:t>
            </a:r>
          </a:p>
        </p:txBody>
      </p:sp>
      <p:sp>
        <p:nvSpPr>
          <p:cNvPr id="39" name="화살표: 줄무늬가 있는 오른쪽 38">
            <a:extLst>
              <a:ext uri="{FF2B5EF4-FFF2-40B4-BE49-F238E27FC236}">
                <a16:creationId xmlns:a16="http://schemas.microsoft.com/office/drawing/2014/main" id="{59DE9812-A641-4A9F-96D2-07241E24E35C}"/>
              </a:ext>
            </a:extLst>
          </p:cNvPr>
          <p:cNvSpPr/>
          <p:nvPr/>
        </p:nvSpPr>
        <p:spPr>
          <a:xfrm>
            <a:off x="2473199" y="2658551"/>
            <a:ext cx="349109" cy="2118176"/>
          </a:xfrm>
          <a:prstGeom prst="stripedRightArrow">
            <a:avLst>
              <a:gd name="adj1" fmla="val 82543"/>
              <a:gd name="adj2" fmla="val 50000"/>
            </a:avLst>
          </a:prstGeom>
          <a:solidFill>
            <a:schemeClr val="bg1">
              <a:lumMod val="65000"/>
            </a:schemeClr>
          </a:solidFill>
          <a:ln w="952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DB0F97E-47DE-45EB-99CC-F5FEE13201BB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flipH="1">
            <a:off x="3701878" y="4451422"/>
            <a:ext cx="1285402" cy="23846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CFB405E9-5945-4ABC-A9AB-BE47E54A7430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>
            <a:off x="4987280" y="4451422"/>
            <a:ext cx="5098" cy="22889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7C26F5EF-4600-4245-A574-A3877D65F84F}"/>
              </a:ext>
            </a:extLst>
          </p:cNvPr>
          <p:cNvCxnSpPr>
            <a:stCxn id="15" idx="2"/>
            <a:endCxn id="20" idx="0"/>
          </p:cNvCxnSpPr>
          <p:nvPr/>
        </p:nvCxnSpPr>
        <p:spPr>
          <a:xfrm>
            <a:off x="4987280" y="4451422"/>
            <a:ext cx="1404911" cy="22889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1AE47BD-A527-8E46-C919-DD0A89F788D3}"/>
              </a:ext>
            </a:extLst>
          </p:cNvPr>
          <p:cNvSpPr txBox="1"/>
          <p:nvPr/>
        </p:nvSpPr>
        <p:spPr>
          <a:xfrm>
            <a:off x="5490663" y="1723498"/>
            <a:ext cx="312906" cy="317459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63" dirty="0"/>
              <a:t>&amp;</a:t>
            </a:r>
            <a:endParaRPr lang="ko-KR" altLang="en-US" sz="1463" dirty="0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C1F9629C-B8CE-6424-6AAB-12BF4AC73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27" y="2080471"/>
            <a:ext cx="838598" cy="2853889"/>
          </a:xfrm>
          <a:prstGeom prst="rect">
            <a:avLst/>
          </a:prstGeom>
          <a:ln w="9525">
            <a:noFill/>
          </a:ln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11D7FB25-1CC2-E059-98F2-F31B90B5B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787" y="2367722"/>
            <a:ext cx="838598" cy="2853889"/>
          </a:xfrm>
          <a:prstGeom prst="rect">
            <a:avLst/>
          </a:prstGeom>
          <a:ln w="9525">
            <a:noFill/>
          </a:ln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B64983F-26F8-DDF8-CED5-372DDA5DD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634" y="2651761"/>
            <a:ext cx="838598" cy="2853889"/>
          </a:xfrm>
          <a:prstGeom prst="rect">
            <a:avLst/>
          </a:prstGeom>
          <a:ln w="9525">
            <a:noFill/>
          </a:ln>
        </p:spPr>
      </p:pic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8DFAEDC7-F6C2-42E8-9C42-637DA7A01528}"/>
              </a:ext>
            </a:extLst>
          </p:cNvPr>
          <p:cNvSpPr/>
          <p:nvPr/>
        </p:nvSpPr>
        <p:spPr>
          <a:xfrm>
            <a:off x="3117623" y="2182807"/>
            <a:ext cx="4005432" cy="361307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A7FF7DC-3CB5-8D7B-F1CD-F54925988195}"/>
              </a:ext>
            </a:extLst>
          </p:cNvPr>
          <p:cNvSpPr txBox="1"/>
          <p:nvPr/>
        </p:nvSpPr>
        <p:spPr>
          <a:xfrm>
            <a:off x="3912833" y="5205227"/>
            <a:ext cx="2135282" cy="20005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lIns="29250" tIns="0" rIns="29250" bIns="0" rtlCol="0">
            <a:spAutoFit/>
          </a:bodyPr>
          <a:lstStyle/>
          <a:p>
            <a:pPr algn="ctr"/>
            <a:r>
              <a:rPr lang="en-US" altLang="ko-KR" sz="1300" dirty="0"/>
              <a:t>Project Schedule &amp; Execution</a:t>
            </a:r>
            <a:endParaRPr lang="ko-KR" altLang="en-US" sz="1300" dirty="0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AD2AFBCF-B323-93DC-D610-AE7B1F16BE38}"/>
              </a:ext>
            </a:extLst>
          </p:cNvPr>
          <p:cNvSpPr/>
          <p:nvPr/>
        </p:nvSpPr>
        <p:spPr>
          <a:xfrm>
            <a:off x="3129208" y="5136080"/>
            <a:ext cx="4005432" cy="361307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245E4A-A729-5513-8D91-FC49227A2262}"/>
              </a:ext>
            </a:extLst>
          </p:cNvPr>
          <p:cNvSpPr txBox="1"/>
          <p:nvPr/>
        </p:nvSpPr>
        <p:spPr>
          <a:xfrm>
            <a:off x="55627" y="196343"/>
            <a:ext cx="2003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Paradigm Shift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11EACFC2-1939-5345-8470-AEB9381A9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60309" y="6589068"/>
            <a:ext cx="335348" cy="230832"/>
          </a:xfrm>
        </p:spPr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48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5222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458002" y="894986"/>
            <a:ext cx="8989996" cy="1672606"/>
            <a:chOff x="2996698" y="255127"/>
            <a:chExt cx="8624172" cy="1516914"/>
          </a:xfrm>
        </p:grpSpPr>
        <p:grpSp>
          <p:nvGrpSpPr>
            <p:cNvPr id="56" name="그룹 55"/>
            <p:cNvGrpSpPr/>
            <p:nvPr/>
          </p:nvGrpSpPr>
          <p:grpSpPr>
            <a:xfrm>
              <a:off x="2996698" y="255127"/>
              <a:ext cx="8624172" cy="1516914"/>
              <a:chOff x="2996698" y="239079"/>
              <a:chExt cx="8624172" cy="1516914"/>
            </a:xfrm>
          </p:grpSpPr>
          <p:sp>
            <p:nvSpPr>
              <p:cNvPr id="65" name="모서리가 둥근 직사각형 64"/>
              <p:cNvSpPr/>
              <p:nvPr/>
            </p:nvSpPr>
            <p:spPr>
              <a:xfrm>
                <a:off x="2996698" y="239079"/>
                <a:ext cx="8624172" cy="151691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+mn-ea"/>
                </a:endParaRPr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3097430" y="483497"/>
                <a:ext cx="988298" cy="868270"/>
              </a:xfrm>
              <a:prstGeom prst="ellipse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Project</a:t>
                </a:r>
              </a:p>
            </p:txBody>
          </p:sp>
          <p:grpSp>
            <p:nvGrpSpPr>
              <p:cNvPr id="67" name="그룹 66"/>
              <p:cNvGrpSpPr/>
              <p:nvPr/>
            </p:nvGrpSpPr>
            <p:grpSpPr>
              <a:xfrm>
                <a:off x="3912090" y="498220"/>
                <a:ext cx="7279367" cy="1085150"/>
                <a:chOff x="3912090" y="471586"/>
                <a:chExt cx="7279367" cy="1085150"/>
              </a:xfrm>
            </p:grpSpPr>
            <p:grpSp>
              <p:nvGrpSpPr>
                <p:cNvPr id="68" name="그룹 67"/>
                <p:cNvGrpSpPr/>
                <p:nvPr/>
              </p:nvGrpSpPr>
              <p:grpSpPr>
                <a:xfrm>
                  <a:off x="6927909" y="471587"/>
                  <a:ext cx="1226685" cy="1085149"/>
                  <a:chOff x="7070096" y="708502"/>
                  <a:chExt cx="1226685" cy="1085149"/>
                </a:xfrm>
              </p:grpSpPr>
              <p:sp>
                <p:nvSpPr>
                  <p:cNvPr id="78" name="직사각형 77"/>
                  <p:cNvSpPr/>
                  <p:nvPr/>
                </p:nvSpPr>
                <p:spPr>
                  <a:xfrm>
                    <a:off x="7202377" y="1542436"/>
                    <a:ext cx="1071213" cy="25121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Development</a:t>
                    </a:r>
                    <a:endParaRPr lang="ko-KR" alt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cs typeface="Pretendard" panose="02000503000000020004" pitchFamily="50" charset="-127"/>
                    </a:endParaRPr>
                  </a:p>
                </p:txBody>
              </p:sp>
              <p:sp>
                <p:nvSpPr>
                  <p:cNvPr id="79" name="직사각형 78"/>
                  <p:cNvSpPr/>
                  <p:nvPr/>
                </p:nvSpPr>
                <p:spPr>
                  <a:xfrm>
                    <a:off x="7070096" y="708502"/>
                    <a:ext cx="1226685" cy="78431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>
                      <a:latin typeface="+mn-ea"/>
                    </a:endParaRPr>
                  </a:p>
                </p:txBody>
              </p:sp>
            </p:grpSp>
            <p:grpSp>
              <p:nvGrpSpPr>
                <p:cNvPr id="69" name="그룹 68"/>
                <p:cNvGrpSpPr/>
                <p:nvPr/>
              </p:nvGrpSpPr>
              <p:grpSpPr>
                <a:xfrm>
                  <a:off x="3912090" y="471586"/>
                  <a:ext cx="2860136" cy="1085150"/>
                  <a:chOff x="3920968" y="708501"/>
                  <a:chExt cx="2860136" cy="1085150"/>
                </a:xfrm>
              </p:grpSpPr>
              <p:sp>
                <p:nvSpPr>
                  <p:cNvPr id="76" name="직사각형 75"/>
                  <p:cNvSpPr/>
                  <p:nvPr/>
                </p:nvSpPr>
                <p:spPr>
                  <a:xfrm>
                    <a:off x="3920968" y="1542436"/>
                    <a:ext cx="2860136" cy="25121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Exploration</a:t>
                    </a:r>
                    <a:r>
                      <a: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 </a:t>
                    </a:r>
                    <a:r>
                      <a: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/ Feasibility          Research</a:t>
                    </a:r>
                    <a:endParaRPr lang="ko-KR" alt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cs typeface="Pretendard" panose="02000503000000020004" pitchFamily="50" charset="-127"/>
                    </a:endParaRPr>
                  </a:p>
                </p:txBody>
              </p:sp>
              <p:sp>
                <p:nvSpPr>
                  <p:cNvPr id="77" name="직사각형 76"/>
                  <p:cNvSpPr/>
                  <p:nvPr/>
                </p:nvSpPr>
                <p:spPr>
                  <a:xfrm>
                    <a:off x="5134739" y="708501"/>
                    <a:ext cx="1226685" cy="78431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>
                      <a:latin typeface="+mn-ea"/>
                    </a:endParaRPr>
                  </a:p>
                </p:txBody>
              </p:sp>
            </p:grpSp>
            <p:grpSp>
              <p:nvGrpSpPr>
                <p:cNvPr id="70" name="그룹 69"/>
                <p:cNvGrpSpPr/>
                <p:nvPr/>
              </p:nvGrpSpPr>
              <p:grpSpPr>
                <a:xfrm>
                  <a:off x="8654973" y="471587"/>
                  <a:ext cx="1226685" cy="1085149"/>
                  <a:chOff x="7070096" y="708502"/>
                  <a:chExt cx="1226685" cy="1085149"/>
                </a:xfrm>
              </p:grpSpPr>
              <p:sp>
                <p:nvSpPr>
                  <p:cNvPr id="74" name="직사각형 73"/>
                  <p:cNvSpPr/>
                  <p:nvPr/>
                </p:nvSpPr>
                <p:spPr>
                  <a:xfrm>
                    <a:off x="7228025" y="1542436"/>
                    <a:ext cx="1019852" cy="25121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kumimoji="1"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Shipbuilding</a:t>
                    </a:r>
                  </a:p>
                </p:txBody>
              </p:sp>
              <p:sp>
                <p:nvSpPr>
                  <p:cNvPr id="75" name="직사각형 74"/>
                  <p:cNvSpPr/>
                  <p:nvPr/>
                </p:nvSpPr>
                <p:spPr>
                  <a:xfrm>
                    <a:off x="7070096" y="708502"/>
                    <a:ext cx="1226685" cy="78431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>
                      <a:latin typeface="+mn-ea"/>
                    </a:endParaRPr>
                  </a:p>
                </p:txBody>
              </p:sp>
            </p:grpSp>
            <p:grpSp>
              <p:nvGrpSpPr>
                <p:cNvPr id="71" name="그룹 70"/>
                <p:cNvGrpSpPr/>
                <p:nvPr/>
              </p:nvGrpSpPr>
              <p:grpSpPr>
                <a:xfrm>
                  <a:off x="9964772" y="471587"/>
                  <a:ext cx="1226685" cy="1085149"/>
                  <a:chOff x="7070096" y="708502"/>
                  <a:chExt cx="1226685" cy="1085149"/>
                </a:xfrm>
              </p:grpSpPr>
              <p:sp>
                <p:nvSpPr>
                  <p:cNvPr id="72" name="직사각형 71"/>
                  <p:cNvSpPr/>
                  <p:nvPr/>
                </p:nvSpPr>
                <p:spPr>
                  <a:xfrm>
                    <a:off x="7206385" y="1542436"/>
                    <a:ext cx="1032154" cy="25121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kumimoji="1"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Construction</a:t>
                    </a:r>
                    <a:endParaRPr lang="ko-KR" altLang="en-US" sz="105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cs typeface="Pretendard" panose="02000503000000020004" pitchFamily="50" charset="-127"/>
                    </a:endParaRPr>
                  </a:p>
                </p:txBody>
              </p:sp>
              <p:sp>
                <p:nvSpPr>
                  <p:cNvPr id="73" name="직사각형 72"/>
                  <p:cNvSpPr/>
                  <p:nvPr/>
                </p:nvSpPr>
                <p:spPr>
                  <a:xfrm>
                    <a:off x="7070096" y="708502"/>
                    <a:ext cx="1226685" cy="78431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>
                      <a:latin typeface="+mn-ea"/>
                    </a:endParaRPr>
                  </a:p>
                </p:txBody>
              </p:sp>
            </p:grpSp>
          </p:grpSp>
        </p:grpSp>
        <p:sp>
          <p:nvSpPr>
            <p:cNvPr id="57" name="직사각형 56"/>
            <p:cNvSpPr/>
            <p:nvPr/>
          </p:nvSpPr>
          <p:spPr>
            <a:xfrm>
              <a:off x="8206245" y="678271"/>
              <a:ext cx="386288" cy="3070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Pretendard" panose="02000503000000020004" pitchFamily="50" charset="-127"/>
                </a:rPr>
                <a:t>....</a:t>
              </a:r>
              <a:endPara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6EABCA9-4E71-DA05-57CB-71101BF2597B}"/>
                </a:ext>
              </a:extLst>
            </p:cNvPr>
            <p:cNvSpPr/>
            <p:nvPr/>
          </p:nvSpPr>
          <p:spPr>
            <a:xfrm>
              <a:off x="6458506" y="697184"/>
              <a:ext cx="386288" cy="3070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Pretendard" panose="02000503000000020004" pitchFamily="50" charset="-127"/>
                </a:rPr>
                <a:t>....</a:t>
              </a:r>
              <a:endPara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B4CE850-4E6E-CDB6-7EFF-E485B9DD4773}"/>
              </a:ext>
            </a:extLst>
          </p:cNvPr>
          <p:cNvSpPr txBox="1"/>
          <p:nvPr/>
        </p:nvSpPr>
        <p:spPr>
          <a:xfrm>
            <a:off x="2100181" y="3082064"/>
            <a:ext cx="56948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en-US" altLang="ko-KR" sz="1100" dirty="0">
                <a:latin typeface="+mj-ea"/>
                <a:ea typeface="+mj-ea"/>
              </a:rPr>
              <a:t>Definition – Unique &amp; Temporary, Routine Work(Target) vs</a:t>
            </a:r>
            <a:r>
              <a:rPr lang="ko-KR" altLang="en-US" sz="1100" dirty="0">
                <a:latin typeface="+mj-ea"/>
                <a:ea typeface="+mj-ea"/>
              </a:rPr>
              <a:t> </a:t>
            </a:r>
            <a:r>
              <a:rPr lang="en-US" altLang="ko-KR" sz="1100" dirty="0">
                <a:latin typeface="+mj-ea"/>
                <a:ea typeface="+mj-ea"/>
              </a:rPr>
              <a:t>Project(Plan/Schedule)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95359E-2D90-91F1-887A-BF6E832E25B3}"/>
              </a:ext>
            </a:extLst>
          </p:cNvPr>
          <p:cNvSpPr txBox="1"/>
          <p:nvPr/>
        </p:nvSpPr>
        <p:spPr>
          <a:xfrm>
            <a:off x="1401340" y="2786078"/>
            <a:ext cx="1932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v"/>
            </a:pPr>
            <a:r>
              <a:rPr lang="en-US" altLang="ko-KR" sz="1400" b="1" dirty="0">
                <a:latin typeface="+mj-ea"/>
                <a:ea typeface="+mj-ea"/>
              </a:rPr>
              <a:t>Project Attributes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D84A1-71BB-9772-2D1F-9ECC4DFC3069}"/>
              </a:ext>
            </a:extLst>
          </p:cNvPr>
          <p:cNvSpPr txBox="1"/>
          <p:nvPr/>
        </p:nvSpPr>
        <p:spPr>
          <a:xfrm>
            <a:off x="2100182" y="3385603"/>
            <a:ext cx="51850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en-US" altLang="ko-KR" sz="1100" dirty="0">
                <a:latin typeface="+mj-ea"/>
                <a:ea typeface="+mj-ea"/>
              </a:rPr>
              <a:t>Profit Center - </a:t>
            </a:r>
            <a:r>
              <a:rPr lang="ko-KR" altLang="en-US" sz="1100" dirty="0">
                <a:latin typeface="+mj-ea"/>
                <a:ea typeface="+mj-ea"/>
              </a:rPr>
              <a:t>수주형</a:t>
            </a:r>
            <a:r>
              <a:rPr lang="en-US" altLang="ko-KR" sz="1100" dirty="0">
                <a:latin typeface="+mj-ea"/>
                <a:ea typeface="+mj-ea"/>
              </a:rPr>
              <a:t>(</a:t>
            </a:r>
            <a:r>
              <a:rPr lang="ko-KR" altLang="en-US" sz="1100" dirty="0">
                <a:latin typeface="+mj-ea"/>
                <a:ea typeface="+mj-ea"/>
              </a:rPr>
              <a:t>건설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ko-KR" altLang="en-US" sz="1100" dirty="0">
                <a:latin typeface="+mj-ea"/>
                <a:ea typeface="+mj-ea"/>
              </a:rPr>
              <a:t>조선 </a:t>
            </a:r>
            <a:r>
              <a:rPr lang="en-US" altLang="ko-KR" sz="1100" dirty="0">
                <a:latin typeface="+mj-ea"/>
                <a:ea typeface="+mj-ea"/>
              </a:rPr>
              <a:t>; QCD) Project vs</a:t>
            </a:r>
            <a:r>
              <a:rPr lang="ko-KR" altLang="en-US" sz="1100" dirty="0">
                <a:latin typeface="+mj-ea"/>
                <a:ea typeface="+mj-ea"/>
              </a:rPr>
              <a:t>  </a:t>
            </a:r>
            <a:endParaRPr lang="en-US" altLang="ko-KR" sz="1100" dirty="0">
              <a:latin typeface="+mj-ea"/>
              <a:ea typeface="+mj-ea"/>
            </a:endParaRPr>
          </a:p>
          <a:p>
            <a:r>
              <a:rPr lang="en-US" altLang="ko-KR" sz="1100" dirty="0">
                <a:latin typeface="+mj-ea"/>
                <a:ea typeface="+mj-ea"/>
              </a:rPr>
              <a:t>     Cost Center - R&amp;D(Outcome; Product/Technology/Service) Project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C73833-CEA3-CB06-09F8-4B35C19AD05A}"/>
              </a:ext>
            </a:extLst>
          </p:cNvPr>
          <p:cNvSpPr txBox="1"/>
          <p:nvPr/>
        </p:nvSpPr>
        <p:spPr>
          <a:xfrm>
            <a:off x="2100181" y="3844977"/>
            <a:ext cx="37760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ko-KR" altLang="en-US" sz="1100" dirty="0">
                <a:latin typeface="+mj-ea"/>
                <a:ea typeface="+mj-ea"/>
              </a:rPr>
              <a:t>불확실성</a:t>
            </a:r>
            <a:r>
              <a:rPr lang="en-US" altLang="ko-KR" sz="1100" dirty="0">
                <a:latin typeface="+mj-ea"/>
                <a:ea typeface="+mj-ea"/>
              </a:rPr>
              <a:t> - Research Project vs</a:t>
            </a:r>
            <a:r>
              <a:rPr lang="ko-KR" altLang="en-US" sz="1100" dirty="0">
                <a:latin typeface="+mj-ea"/>
                <a:ea typeface="+mj-ea"/>
              </a:rPr>
              <a:t> </a:t>
            </a:r>
            <a:r>
              <a:rPr lang="en-US" altLang="ko-KR" sz="1100" dirty="0">
                <a:latin typeface="+mj-ea"/>
                <a:ea typeface="+mj-ea"/>
              </a:rPr>
              <a:t>Development Project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735665-68FF-162E-857F-0F2DB44CB776}"/>
              </a:ext>
            </a:extLst>
          </p:cNvPr>
          <p:cNvSpPr txBox="1"/>
          <p:nvPr/>
        </p:nvSpPr>
        <p:spPr>
          <a:xfrm>
            <a:off x="2100181" y="4119861"/>
            <a:ext cx="34890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ko-KR" altLang="en-US" sz="1100" dirty="0">
                <a:latin typeface="+mj-ea"/>
                <a:ea typeface="+mj-ea"/>
              </a:rPr>
              <a:t>규모</a:t>
            </a:r>
            <a:r>
              <a:rPr lang="en-US" altLang="ko-KR" sz="1100" dirty="0">
                <a:latin typeface="+mj-ea"/>
                <a:ea typeface="+mj-ea"/>
              </a:rPr>
              <a:t>(</a:t>
            </a:r>
            <a:r>
              <a:rPr lang="ko-KR" altLang="en-US" sz="1100" dirty="0">
                <a:latin typeface="+mj-ea"/>
                <a:ea typeface="+mj-ea"/>
              </a:rPr>
              <a:t>참여인력</a:t>
            </a:r>
            <a:r>
              <a:rPr lang="en-US" altLang="ko-KR" sz="1100" dirty="0">
                <a:latin typeface="+mj-ea"/>
                <a:ea typeface="+mj-ea"/>
              </a:rPr>
              <a:t>/</a:t>
            </a:r>
            <a:r>
              <a:rPr lang="ko-KR" altLang="en-US" sz="1100" dirty="0">
                <a:latin typeface="+mj-ea"/>
                <a:ea typeface="+mj-ea"/>
              </a:rPr>
              <a:t>기간</a:t>
            </a:r>
            <a:r>
              <a:rPr lang="en-US" altLang="ko-KR" sz="1100" dirty="0">
                <a:latin typeface="+mj-ea"/>
                <a:ea typeface="+mj-ea"/>
              </a:rPr>
              <a:t>, Full/Part Time, PMO, PCM) 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4DB7EB-BE48-5C59-C9C2-2720F35D70BA}"/>
              </a:ext>
            </a:extLst>
          </p:cNvPr>
          <p:cNvSpPr txBox="1"/>
          <p:nvPr/>
        </p:nvSpPr>
        <p:spPr>
          <a:xfrm>
            <a:off x="2100181" y="5121863"/>
            <a:ext cx="51850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en-US" altLang="ko-KR" sz="1100" dirty="0">
                <a:latin typeface="+mj-ea"/>
                <a:ea typeface="+mj-ea"/>
              </a:rPr>
              <a:t>Strategy,</a:t>
            </a:r>
            <a:r>
              <a:rPr lang="ko-KR" altLang="en-US" sz="1100" dirty="0">
                <a:latin typeface="+mj-ea"/>
                <a:ea typeface="+mj-ea"/>
              </a:rPr>
              <a:t> </a:t>
            </a:r>
            <a:r>
              <a:rPr lang="en-US" altLang="ko-KR" sz="1100" dirty="0">
                <a:latin typeface="+mj-ea"/>
                <a:ea typeface="+mj-ea"/>
              </a:rPr>
              <a:t>PRM,</a:t>
            </a:r>
            <a:r>
              <a:rPr lang="ko-KR" altLang="en-US" sz="1100" dirty="0">
                <a:latin typeface="+mj-ea"/>
                <a:ea typeface="+mj-ea"/>
              </a:rPr>
              <a:t> </a:t>
            </a:r>
            <a:r>
              <a:rPr lang="en-US" altLang="ko-KR" sz="1100" dirty="0">
                <a:latin typeface="+mj-ea"/>
                <a:ea typeface="+mj-ea"/>
              </a:rPr>
              <a:t>TRM</a:t>
            </a:r>
            <a:r>
              <a:rPr lang="ko-KR" altLang="en-US" sz="1100" dirty="0">
                <a:latin typeface="+mj-ea"/>
                <a:ea typeface="+mj-ea"/>
              </a:rPr>
              <a:t>과의 </a:t>
            </a:r>
            <a:r>
              <a:rPr lang="en-US" altLang="ko-KR" sz="1100" dirty="0">
                <a:latin typeface="+mj-ea"/>
                <a:ea typeface="+mj-ea"/>
              </a:rPr>
              <a:t>Alignment , Project Hierarchy (Level, </a:t>
            </a:r>
            <a:r>
              <a:rPr lang="ko-KR" altLang="en-US" sz="1100" dirty="0">
                <a:latin typeface="+mj-ea"/>
                <a:ea typeface="+mj-ea"/>
              </a:rPr>
              <a:t>년차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en-US" altLang="ko-KR" sz="1100" dirty="0" err="1">
                <a:latin typeface="+mj-ea"/>
                <a:ea typeface="+mj-ea"/>
              </a:rPr>
              <a:t>etc</a:t>
            </a:r>
            <a:r>
              <a:rPr lang="en-US" altLang="ko-KR" sz="1100" dirty="0">
                <a:latin typeface="+mj-ea"/>
                <a:ea typeface="+mj-ea"/>
              </a:rPr>
              <a:t>), …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473238-D896-978F-1623-B72B16C9B4B7}"/>
              </a:ext>
            </a:extLst>
          </p:cNvPr>
          <p:cNvSpPr txBox="1"/>
          <p:nvPr/>
        </p:nvSpPr>
        <p:spPr>
          <a:xfrm>
            <a:off x="1401340" y="4546008"/>
            <a:ext cx="1484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v"/>
            </a:pPr>
            <a:r>
              <a:rPr lang="en-US" altLang="ko-KR" sz="1400" b="1" dirty="0">
                <a:latin typeface="+mj-ea"/>
                <a:ea typeface="+mj-ea"/>
              </a:rPr>
              <a:t>R&amp;D Project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F2EF24-0ACD-0F42-DE83-DEDE038A9052}"/>
              </a:ext>
            </a:extLst>
          </p:cNvPr>
          <p:cNvSpPr txBox="1"/>
          <p:nvPr/>
        </p:nvSpPr>
        <p:spPr>
          <a:xfrm>
            <a:off x="2100181" y="4836045"/>
            <a:ext cx="48596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ko-KR" altLang="en-US" sz="1100" dirty="0">
                <a:latin typeface="+mj-ea"/>
                <a:ea typeface="+mj-ea"/>
              </a:rPr>
              <a:t>유형 </a:t>
            </a:r>
            <a:r>
              <a:rPr lang="en-US" altLang="ko-KR" sz="1100" dirty="0">
                <a:latin typeface="+mj-ea"/>
                <a:ea typeface="+mj-ea"/>
              </a:rPr>
              <a:t>; Research, Development, Feasibility, Outsourcing, M&amp;A, X&amp;D</a:t>
            </a:r>
            <a:r>
              <a:rPr lang="ko-KR" altLang="en-US" sz="1100" dirty="0">
                <a:latin typeface="+mj-ea"/>
                <a:ea typeface="+mj-ea"/>
              </a:rPr>
              <a:t> </a:t>
            </a:r>
            <a:r>
              <a:rPr lang="en-US" altLang="ko-KR" sz="1100" dirty="0">
                <a:latin typeface="+mj-ea"/>
                <a:ea typeface="+mj-ea"/>
              </a:rPr>
              <a:t>…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37110C-7B66-63C2-0178-CBBDFB1FB8EB}"/>
              </a:ext>
            </a:extLst>
          </p:cNvPr>
          <p:cNvSpPr txBox="1"/>
          <p:nvPr/>
        </p:nvSpPr>
        <p:spPr>
          <a:xfrm>
            <a:off x="2104519" y="5351819"/>
            <a:ext cx="6510092" cy="656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80000"/>
              </a:lnSpc>
              <a:buFont typeface="Wingdings" panose="05000000000000000000" pitchFamily="2" charset="2"/>
              <a:buChar char="ü"/>
            </a:pP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산업군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제약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중화학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조선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정보통신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등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별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성장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단계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창업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성장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확장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성숙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등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별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Biz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모델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(B2C, B2B, B2C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등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별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규모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연구전문 기업 등 다양한 속성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D3D448-785C-1DCC-EB76-EA9CE6B22421}"/>
              </a:ext>
            </a:extLst>
          </p:cNvPr>
          <p:cNvSpPr txBox="1"/>
          <p:nvPr/>
        </p:nvSpPr>
        <p:spPr>
          <a:xfrm>
            <a:off x="120354" y="224453"/>
            <a:ext cx="2431307" cy="400110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Project Attributes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D3788FB7-7C0A-65FE-CE80-B8A49F5F1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60309" y="6589068"/>
            <a:ext cx="335348" cy="230832"/>
          </a:xfrm>
        </p:spPr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49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448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A16B2-8ADB-C542-DD6E-829196850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>
            <a:extLst>
              <a:ext uri="{FF2B5EF4-FFF2-40B4-BE49-F238E27FC236}">
                <a16:creationId xmlns:a16="http://schemas.microsoft.com/office/drawing/2014/main" id="{201DCC38-AEBB-CCD3-EF91-057727FE2DE3}"/>
              </a:ext>
            </a:extLst>
          </p:cNvPr>
          <p:cNvGrpSpPr/>
          <p:nvPr/>
        </p:nvGrpSpPr>
        <p:grpSpPr>
          <a:xfrm>
            <a:off x="458002" y="894986"/>
            <a:ext cx="8989996" cy="1672606"/>
            <a:chOff x="2996698" y="255127"/>
            <a:chExt cx="8624172" cy="1516914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3E553B43-A286-FDAC-AA44-925709DBDB45}"/>
                </a:ext>
              </a:extLst>
            </p:cNvPr>
            <p:cNvGrpSpPr/>
            <p:nvPr/>
          </p:nvGrpSpPr>
          <p:grpSpPr>
            <a:xfrm>
              <a:off x="2996698" y="255127"/>
              <a:ext cx="8624172" cy="1516914"/>
              <a:chOff x="2996698" y="239079"/>
              <a:chExt cx="8624172" cy="1516914"/>
            </a:xfrm>
          </p:grpSpPr>
          <p:sp>
            <p:nvSpPr>
              <p:cNvPr id="65" name="모서리가 둥근 직사각형 64">
                <a:extLst>
                  <a:ext uri="{FF2B5EF4-FFF2-40B4-BE49-F238E27FC236}">
                    <a16:creationId xmlns:a16="http://schemas.microsoft.com/office/drawing/2014/main" id="{FA034095-F98F-B93A-EA01-DD32797B4573}"/>
                  </a:ext>
                </a:extLst>
              </p:cNvPr>
              <p:cNvSpPr/>
              <p:nvPr/>
            </p:nvSpPr>
            <p:spPr>
              <a:xfrm>
                <a:off x="2996698" y="239079"/>
                <a:ext cx="8624172" cy="151691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+mn-ea"/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199D2A4C-A635-EE94-DF16-0340453C11CE}"/>
                  </a:ext>
                </a:extLst>
              </p:cNvPr>
              <p:cNvSpPr/>
              <p:nvPr/>
            </p:nvSpPr>
            <p:spPr>
              <a:xfrm>
                <a:off x="3097430" y="483497"/>
                <a:ext cx="988298" cy="868270"/>
              </a:xfrm>
              <a:prstGeom prst="ellipse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Project</a:t>
                </a:r>
              </a:p>
            </p:txBody>
          </p: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775E9CE9-34D8-28B4-0EF1-C6D31347AD77}"/>
                  </a:ext>
                </a:extLst>
              </p:cNvPr>
              <p:cNvGrpSpPr/>
              <p:nvPr/>
            </p:nvGrpSpPr>
            <p:grpSpPr>
              <a:xfrm>
                <a:off x="3912090" y="498220"/>
                <a:ext cx="7279367" cy="1085150"/>
                <a:chOff x="3912090" y="471586"/>
                <a:chExt cx="7279367" cy="1085150"/>
              </a:xfrm>
            </p:grpSpPr>
            <p:grpSp>
              <p:nvGrpSpPr>
                <p:cNvPr id="68" name="그룹 67">
                  <a:extLst>
                    <a:ext uri="{FF2B5EF4-FFF2-40B4-BE49-F238E27FC236}">
                      <a16:creationId xmlns:a16="http://schemas.microsoft.com/office/drawing/2014/main" id="{9BA64C09-2756-97CC-C84E-2A1B70B62113}"/>
                    </a:ext>
                  </a:extLst>
                </p:cNvPr>
                <p:cNvGrpSpPr/>
                <p:nvPr/>
              </p:nvGrpSpPr>
              <p:grpSpPr>
                <a:xfrm>
                  <a:off x="6927909" y="471587"/>
                  <a:ext cx="1226685" cy="1085149"/>
                  <a:chOff x="7070096" y="708502"/>
                  <a:chExt cx="1226685" cy="1085149"/>
                </a:xfrm>
              </p:grpSpPr>
              <p:sp>
                <p:nvSpPr>
                  <p:cNvPr id="78" name="직사각형 77">
                    <a:extLst>
                      <a:ext uri="{FF2B5EF4-FFF2-40B4-BE49-F238E27FC236}">
                        <a16:creationId xmlns:a16="http://schemas.microsoft.com/office/drawing/2014/main" id="{289C77E5-8973-1FB9-A8D6-995BD90FFEBA}"/>
                      </a:ext>
                    </a:extLst>
                  </p:cNvPr>
                  <p:cNvSpPr/>
                  <p:nvPr/>
                </p:nvSpPr>
                <p:spPr>
                  <a:xfrm>
                    <a:off x="7202377" y="1542436"/>
                    <a:ext cx="1071213" cy="25121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Development</a:t>
                    </a:r>
                    <a:endParaRPr lang="ko-KR" alt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cs typeface="Pretendard" panose="02000503000000020004" pitchFamily="50" charset="-127"/>
                    </a:endParaRPr>
                  </a:p>
                </p:txBody>
              </p:sp>
              <p:sp>
                <p:nvSpPr>
                  <p:cNvPr id="79" name="직사각형 78">
                    <a:extLst>
                      <a:ext uri="{FF2B5EF4-FFF2-40B4-BE49-F238E27FC236}">
                        <a16:creationId xmlns:a16="http://schemas.microsoft.com/office/drawing/2014/main" id="{FFA8A105-08F0-F70B-253B-9C7BFF45E75D}"/>
                      </a:ext>
                    </a:extLst>
                  </p:cNvPr>
                  <p:cNvSpPr/>
                  <p:nvPr/>
                </p:nvSpPr>
                <p:spPr>
                  <a:xfrm>
                    <a:off x="7070096" y="708502"/>
                    <a:ext cx="1226685" cy="78431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>
                      <a:latin typeface="+mn-ea"/>
                    </a:endParaRPr>
                  </a:p>
                </p:txBody>
              </p:sp>
            </p:grpSp>
            <p:grpSp>
              <p:nvGrpSpPr>
                <p:cNvPr id="69" name="그룹 68">
                  <a:extLst>
                    <a:ext uri="{FF2B5EF4-FFF2-40B4-BE49-F238E27FC236}">
                      <a16:creationId xmlns:a16="http://schemas.microsoft.com/office/drawing/2014/main" id="{8C4E7559-ECF7-7889-7666-36D82955FA93}"/>
                    </a:ext>
                  </a:extLst>
                </p:cNvPr>
                <p:cNvGrpSpPr/>
                <p:nvPr/>
              </p:nvGrpSpPr>
              <p:grpSpPr>
                <a:xfrm>
                  <a:off x="3912090" y="471586"/>
                  <a:ext cx="2860136" cy="1085150"/>
                  <a:chOff x="3920968" y="708501"/>
                  <a:chExt cx="2860136" cy="1085150"/>
                </a:xfrm>
              </p:grpSpPr>
              <p:sp>
                <p:nvSpPr>
                  <p:cNvPr id="76" name="직사각형 75">
                    <a:extLst>
                      <a:ext uri="{FF2B5EF4-FFF2-40B4-BE49-F238E27FC236}">
                        <a16:creationId xmlns:a16="http://schemas.microsoft.com/office/drawing/2014/main" id="{33E0A42B-6974-319C-3FBA-19EA6D6DED18}"/>
                      </a:ext>
                    </a:extLst>
                  </p:cNvPr>
                  <p:cNvSpPr/>
                  <p:nvPr/>
                </p:nvSpPr>
                <p:spPr>
                  <a:xfrm>
                    <a:off x="3920968" y="1542436"/>
                    <a:ext cx="2860136" cy="25121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Exploration</a:t>
                    </a:r>
                    <a:r>
                      <a: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 </a:t>
                    </a:r>
                    <a:r>
                      <a: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/ Feasibility          Research</a:t>
                    </a:r>
                    <a:endParaRPr lang="ko-KR" alt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cs typeface="Pretendard" panose="02000503000000020004" pitchFamily="50" charset="-127"/>
                    </a:endParaRPr>
                  </a:p>
                </p:txBody>
              </p:sp>
              <p:sp>
                <p:nvSpPr>
                  <p:cNvPr id="77" name="직사각형 76">
                    <a:extLst>
                      <a:ext uri="{FF2B5EF4-FFF2-40B4-BE49-F238E27FC236}">
                        <a16:creationId xmlns:a16="http://schemas.microsoft.com/office/drawing/2014/main" id="{B5C6F98D-D49D-5F0C-6092-BE91F0E1732B}"/>
                      </a:ext>
                    </a:extLst>
                  </p:cNvPr>
                  <p:cNvSpPr/>
                  <p:nvPr/>
                </p:nvSpPr>
                <p:spPr>
                  <a:xfrm>
                    <a:off x="5134739" y="708501"/>
                    <a:ext cx="1226685" cy="78431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>
                      <a:latin typeface="+mn-ea"/>
                    </a:endParaRPr>
                  </a:p>
                </p:txBody>
              </p:sp>
            </p:grpSp>
            <p:grpSp>
              <p:nvGrpSpPr>
                <p:cNvPr id="70" name="그룹 69">
                  <a:extLst>
                    <a:ext uri="{FF2B5EF4-FFF2-40B4-BE49-F238E27FC236}">
                      <a16:creationId xmlns:a16="http://schemas.microsoft.com/office/drawing/2014/main" id="{72C63945-8807-BAD2-02DD-3DB6C0E29998}"/>
                    </a:ext>
                  </a:extLst>
                </p:cNvPr>
                <p:cNvGrpSpPr/>
                <p:nvPr/>
              </p:nvGrpSpPr>
              <p:grpSpPr>
                <a:xfrm>
                  <a:off x="8654973" y="471587"/>
                  <a:ext cx="1226685" cy="1085149"/>
                  <a:chOff x="7070096" y="708502"/>
                  <a:chExt cx="1226685" cy="1085149"/>
                </a:xfrm>
              </p:grpSpPr>
              <p:sp>
                <p:nvSpPr>
                  <p:cNvPr id="74" name="직사각형 73">
                    <a:extLst>
                      <a:ext uri="{FF2B5EF4-FFF2-40B4-BE49-F238E27FC236}">
                        <a16:creationId xmlns:a16="http://schemas.microsoft.com/office/drawing/2014/main" id="{7305138F-84E3-5329-B6EC-7F0BA57F9D6F}"/>
                      </a:ext>
                    </a:extLst>
                  </p:cNvPr>
                  <p:cNvSpPr/>
                  <p:nvPr/>
                </p:nvSpPr>
                <p:spPr>
                  <a:xfrm>
                    <a:off x="7228025" y="1542436"/>
                    <a:ext cx="1019852" cy="25121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kumimoji="1"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Shipbuilding</a:t>
                    </a:r>
                  </a:p>
                </p:txBody>
              </p:sp>
              <p:sp>
                <p:nvSpPr>
                  <p:cNvPr id="75" name="직사각형 74">
                    <a:extLst>
                      <a:ext uri="{FF2B5EF4-FFF2-40B4-BE49-F238E27FC236}">
                        <a16:creationId xmlns:a16="http://schemas.microsoft.com/office/drawing/2014/main" id="{243C5C45-B76C-7C1B-8159-387D30CB8B2C}"/>
                      </a:ext>
                    </a:extLst>
                  </p:cNvPr>
                  <p:cNvSpPr/>
                  <p:nvPr/>
                </p:nvSpPr>
                <p:spPr>
                  <a:xfrm>
                    <a:off x="7070096" y="708502"/>
                    <a:ext cx="1226685" cy="78431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>
                      <a:latin typeface="+mn-ea"/>
                    </a:endParaRPr>
                  </a:p>
                </p:txBody>
              </p:sp>
            </p:grpSp>
            <p:grpSp>
              <p:nvGrpSpPr>
                <p:cNvPr id="71" name="그룹 70">
                  <a:extLst>
                    <a:ext uri="{FF2B5EF4-FFF2-40B4-BE49-F238E27FC236}">
                      <a16:creationId xmlns:a16="http://schemas.microsoft.com/office/drawing/2014/main" id="{ADCD451E-A2E4-C60C-A7D7-76B793776F43}"/>
                    </a:ext>
                  </a:extLst>
                </p:cNvPr>
                <p:cNvGrpSpPr/>
                <p:nvPr/>
              </p:nvGrpSpPr>
              <p:grpSpPr>
                <a:xfrm>
                  <a:off x="9964772" y="471587"/>
                  <a:ext cx="1226685" cy="1085149"/>
                  <a:chOff x="7070096" y="708502"/>
                  <a:chExt cx="1226685" cy="1085149"/>
                </a:xfrm>
              </p:grpSpPr>
              <p:sp>
                <p:nvSpPr>
                  <p:cNvPr id="72" name="직사각형 71">
                    <a:extLst>
                      <a:ext uri="{FF2B5EF4-FFF2-40B4-BE49-F238E27FC236}">
                        <a16:creationId xmlns:a16="http://schemas.microsoft.com/office/drawing/2014/main" id="{FC8BFDF3-07D1-C4B5-158E-650181BB97BC}"/>
                      </a:ext>
                    </a:extLst>
                  </p:cNvPr>
                  <p:cNvSpPr/>
                  <p:nvPr/>
                </p:nvSpPr>
                <p:spPr>
                  <a:xfrm>
                    <a:off x="7206385" y="1542436"/>
                    <a:ext cx="1032154" cy="25121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kumimoji="1"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Construction</a:t>
                    </a:r>
                    <a:endParaRPr lang="ko-KR" altLang="en-US" sz="105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cs typeface="Pretendard" panose="02000503000000020004" pitchFamily="50" charset="-127"/>
                    </a:endParaRPr>
                  </a:p>
                </p:txBody>
              </p:sp>
              <p:sp>
                <p:nvSpPr>
                  <p:cNvPr id="73" name="직사각형 72">
                    <a:extLst>
                      <a:ext uri="{FF2B5EF4-FFF2-40B4-BE49-F238E27FC236}">
                        <a16:creationId xmlns:a16="http://schemas.microsoft.com/office/drawing/2014/main" id="{D92E5B61-F668-6D9C-3F7C-68ED7181D13C}"/>
                      </a:ext>
                    </a:extLst>
                  </p:cNvPr>
                  <p:cNvSpPr/>
                  <p:nvPr/>
                </p:nvSpPr>
                <p:spPr>
                  <a:xfrm>
                    <a:off x="7070096" y="708502"/>
                    <a:ext cx="1226685" cy="78431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>
                      <a:latin typeface="+mn-ea"/>
                    </a:endParaRPr>
                  </a:p>
                </p:txBody>
              </p:sp>
            </p:grpSp>
          </p:grpSp>
        </p:grp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58DF3F3D-AD11-6594-1ACE-387698881C3A}"/>
                </a:ext>
              </a:extLst>
            </p:cNvPr>
            <p:cNvSpPr/>
            <p:nvPr/>
          </p:nvSpPr>
          <p:spPr>
            <a:xfrm>
              <a:off x="8206245" y="678271"/>
              <a:ext cx="386288" cy="3070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Pretendard" panose="02000503000000020004" pitchFamily="50" charset="-127"/>
                </a:rPr>
                <a:t>....</a:t>
              </a:r>
              <a:endPara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84337BA-0DEB-BEAC-A87E-15F4A8ECF1DF}"/>
                </a:ext>
              </a:extLst>
            </p:cNvPr>
            <p:cNvSpPr/>
            <p:nvPr/>
          </p:nvSpPr>
          <p:spPr>
            <a:xfrm>
              <a:off x="6458506" y="697184"/>
              <a:ext cx="386288" cy="3070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Pretendard" panose="02000503000000020004" pitchFamily="50" charset="-127"/>
                </a:rPr>
                <a:t>....</a:t>
              </a:r>
              <a:endPara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7FF1586-7061-43FA-E554-2DC0F56BE58E}"/>
              </a:ext>
            </a:extLst>
          </p:cNvPr>
          <p:cNvSpPr txBox="1"/>
          <p:nvPr/>
        </p:nvSpPr>
        <p:spPr>
          <a:xfrm>
            <a:off x="2100181" y="3082064"/>
            <a:ext cx="56948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en-US" altLang="ko-KR" sz="1100" dirty="0">
                <a:latin typeface="+mj-ea"/>
                <a:ea typeface="+mj-ea"/>
              </a:rPr>
              <a:t>Definition – Unique &amp; Temporary, Routine Work(Target) vs</a:t>
            </a:r>
            <a:r>
              <a:rPr lang="ko-KR" altLang="en-US" sz="1100" dirty="0">
                <a:latin typeface="+mj-ea"/>
                <a:ea typeface="+mj-ea"/>
              </a:rPr>
              <a:t> </a:t>
            </a:r>
            <a:r>
              <a:rPr lang="en-US" altLang="ko-KR" sz="1100" dirty="0">
                <a:latin typeface="+mj-ea"/>
                <a:ea typeface="+mj-ea"/>
              </a:rPr>
              <a:t>Project(Plan/Schedule)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486311-1E81-966E-666F-64811EF9F454}"/>
              </a:ext>
            </a:extLst>
          </p:cNvPr>
          <p:cNvSpPr txBox="1"/>
          <p:nvPr/>
        </p:nvSpPr>
        <p:spPr>
          <a:xfrm>
            <a:off x="1401340" y="2786078"/>
            <a:ext cx="1932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v"/>
            </a:pPr>
            <a:r>
              <a:rPr lang="en-US" altLang="ko-KR" sz="1400" b="1" dirty="0">
                <a:latin typeface="+mj-ea"/>
                <a:ea typeface="+mj-ea"/>
              </a:rPr>
              <a:t>Project Attributes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F13541-94E7-96B8-6C35-5654FC3D8942}"/>
              </a:ext>
            </a:extLst>
          </p:cNvPr>
          <p:cNvSpPr txBox="1"/>
          <p:nvPr/>
        </p:nvSpPr>
        <p:spPr>
          <a:xfrm>
            <a:off x="2100182" y="3385603"/>
            <a:ext cx="51850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en-US" altLang="ko-KR" sz="1100" dirty="0">
                <a:latin typeface="+mj-ea"/>
                <a:ea typeface="+mj-ea"/>
              </a:rPr>
              <a:t>Profit Center - </a:t>
            </a:r>
            <a:r>
              <a:rPr lang="ko-KR" altLang="en-US" sz="1100" dirty="0">
                <a:latin typeface="+mj-ea"/>
                <a:ea typeface="+mj-ea"/>
              </a:rPr>
              <a:t>수주형</a:t>
            </a:r>
            <a:r>
              <a:rPr lang="en-US" altLang="ko-KR" sz="1100" dirty="0">
                <a:latin typeface="+mj-ea"/>
                <a:ea typeface="+mj-ea"/>
              </a:rPr>
              <a:t>(</a:t>
            </a:r>
            <a:r>
              <a:rPr lang="ko-KR" altLang="en-US" sz="1100" dirty="0">
                <a:latin typeface="+mj-ea"/>
                <a:ea typeface="+mj-ea"/>
              </a:rPr>
              <a:t>건설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ko-KR" altLang="en-US" sz="1100" dirty="0">
                <a:latin typeface="+mj-ea"/>
                <a:ea typeface="+mj-ea"/>
              </a:rPr>
              <a:t>조선 </a:t>
            </a:r>
            <a:r>
              <a:rPr lang="en-US" altLang="ko-KR" sz="1100" dirty="0">
                <a:latin typeface="+mj-ea"/>
                <a:ea typeface="+mj-ea"/>
              </a:rPr>
              <a:t>; QCD) Project vs</a:t>
            </a:r>
            <a:r>
              <a:rPr lang="ko-KR" altLang="en-US" sz="1100" dirty="0">
                <a:latin typeface="+mj-ea"/>
                <a:ea typeface="+mj-ea"/>
              </a:rPr>
              <a:t>  </a:t>
            </a:r>
            <a:endParaRPr lang="en-US" altLang="ko-KR" sz="1100" dirty="0">
              <a:latin typeface="+mj-ea"/>
              <a:ea typeface="+mj-ea"/>
            </a:endParaRPr>
          </a:p>
          <a:p>
            <a:r>
              <a:rPr lang="en-US" altLang="ko-KR" sz="1100" dirty="0">
                <a:latin typeface="+mj-ea"/>
                <a:ea typeface="+mj-ea"/>
              </a:rPr>
              <a:t>     Cost Center - R&amp;D(Outcome; Product/Technology/Service) Project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D2D3C5-0228-D966-D2D6-0A88CBC29463}"/>
              </a:ext>
            </a:extLst>
          </p:cNvPr>
          <p:cNvSpPr txBox="1"/>
          <p:nvPr/>
        </p:nvSpPr>
        <p:spPr>
          <a:xfrm>
            <a:off x="2100181" y="3844977"/>
            <a:ext cx="37760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ko-KR" altLang="en-US" sz="1100" dirty="0">
                <a:latin typeface="+mj-ea"/>
                <a:ea typeface="+mj-ea"/>
              </a:rPr>
              <a:t>불확실성</a:t>
            </a:r>
            <a:r>
              <a:rPr lang="en-US" altLang="ko-KR" sz="1100" dirty="0">
                <a:latin typeface="+mj-ea"/>
                <a:ea typeface="+mj-ea"/>
              </a:rPr>
              <a:t> - Research Project vs</a:t>
            </a:r>
            <a:r>
              <a:rPr lang="ko-KR" altLang="en-US" sz="1100" dirty="0">
                <a:latin typeface="+mj-ea"/>
                <a:ea typeface="+mj-ea"/>
              </a:rPr>
              <a:t> </a:t>
            </a:r>
            <a:r>
              <a:rPr lang="en-US" altLang="ko-KR" sz="1100" dirty="0">
                <a:latin typeface="+mj-ea"/>
                <a:ea typeface="+mj-ea"/>
              </a:rPr>
              <a:t>Development Project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0CD015-1F5A-24D0-CBB7-C20F240E81CE}"/>
              </a:ext>
            </a:extLst>
          </p:cNvPr>
          <p:cNvSpPr txBox="1"/>
          <p:nvPr/>
        </p:nvSpPr>
        <p:spPr>
          <a:xfrm>
            <a:off x="2100181" y="4119861"/>
            <a:ext cx="34890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ko-KR" altLang="en-US" sz="1100" dirty="0">
                <a:latin typeface="+mj-ea"/>
                <a:ea typeface="+mj-ea"/>
              </a:rPr>
              <a:t>규모</a:t>
            </a:r>
            <a:r>
              <a:rPr lang="en-US" altLang="ko-KR" sz="1100" dirty="0">
                <a:latin typeface="+mj-ea"/>
                <a:ea typeface="+mj-ea"/>
              </a:rPr>
              <a:t>(</a:t>
            </a:r>
            <a:r>
              <a:rPr lang="ko-KR" altLang="en-US" sz="1100" dirty="0">
                <a:latin typeface="+mj-ea"/>
                <a:ea typeface="+mj-ea"/>
              </a:rPr>
              <a:t>참여인력</a:t>
            </a:r>
            <a:r>
              <a:rPr lang="en-US" altLang="ko-KR" sz="1100" dirty="0">
                <a:latin typeface="+mj-ea"/>
                <a:ea typeface="+mj-ea"/>
              </a:rPr>
              <a:t>/</a:t>
            </a:r>
            <a:r>
              <a:rPr lang="ko-KR" altLang="en-US" sz="1100" dirty="0">
                <a:latin typeface="+mj-ea"/>
                <a:ea typeface="+mj-ea"/>
              </a:rPr>
              <a:t>기간</a:t>
            </a:r>
            <a:r>
              <a:rPr lang="en-US" altLang="ko-KR" sz="1100" dirty="0">
                <a:latin typeface="+mj-ea"/>
                <a:ea typeface="+mj-ea"/>
              </a:rPr>
              <a:t>, Full/Part Time, PMO, PCM) 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A6A97C-61D4-80F9-428B-E4E8CBD89405}"/>
              </a:ext>
            </a:extLst>
          </p:cNvPr>
          <p:cNvSpPr txBox="1"/>
          <p:nvPr/>
        </p:nvSpPr>
        <p:spPr>
          <a:xfrm>
            <a:off x="2100181" y="5121863"/>
            <a:ext cx="51850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en-US" altLang="ko-KR" sz="1100" dirty="0">
                <a:latin typeface="+mj-ea"/>
                <a:ea typeface="+mj-ea"/>
              </a:rPr>
              <a:t>Strategy,</a:t>
            </a:r>
            <a:r>
              <a:rPr lang="ko-KR" altLang="en-US" sz="1100" dirty="0">
                <a:latin typeface="+mj-ea"/>
                <a:ea typeface="+mj-ea"/>
              </a:rPr>
              <a:t> </a:t>
            </a:r>
            <a:r>
              <a:rPr lang="en-US" altLang="ko-KR" sz="1100" dirty="0">
                <a:latin typeface="+mj-ea"/>
                <a:ea typeface="+mj-ea"/>
              </a:rPr>
              <a:t>PRM,</a:t>
            </a:r>
            <a:r>
              <a:rPr lang="ko-KR" altLang="en-US" sz="1100" dirty="0">
                <a:latin typeface="+mj-ea"/>
                <a:ea typeface="+mj-ea"/>
              </a:rPr>
              <a:t> </a:t>
            </a:r>
            <a:r>
              <a:rPr lang="en-US" altLang="ko-KR" sz="1100" dirty="0">
                <a:latin typeface="+mj-ea"/>
                <a:ea typeface="+mj-ea"/>
              </a:rPr>
              <a:t>TRM</a:t>
            </a:r>
            <a:r>
              <a:rPr lang="ko-KR" altLang="en-US" sz="1100" dirty="0">
                <a:latin typeface="+mj-ea"/>
                <a:ea typeface="+mj-ea"/>
              </a:rPr>
              <a:t>과의 </a:t>
            </a:r>
            <a:r>
              <a:rPr lang="en-US" altLang="ko-KR" sz="1100" dirty="0">
                <a:latin typeface="+mj-ea"/>
                <a:ea typeface="+mj-ea"/>
              </a:rPr>
              <a:t>Alignment , Project Hierarchy (Level, </a:t>
            </a:r>
            <a:r>
              <a:rPr lang="ko-KR" altLang="en-US" sz="1100" dirty="0">
                <a:latin typeface="+mj-ea"/>
                <a:ea typeface="+mj-ea"/>
              </a:rPr>
              <a:t>년차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en-US" altLang="ko-KR" sz="1100" dirty="0" err="1">
                <a:latin typeface="+mj-ea"/>
                <a:ea typeface="+mj-ea"/>
              </a:rPr>
              <a:t>etc</a:t>
            </a:r>
            <a:r>
              <a:rPr lang="en-US" altLang="ko-KR" sz="1100" dirty="0">
                <a:latin typeface="+mj-ea"/>
                <a:ea typeface="+mj-ea"/>
              </a:rPr>
              <a:t>), …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32C6F3-04EC-813F-8FC3-EC134A6668C2}"/>
              </a:ext>
            </a:extLst>
          </p:cNvPr>
          <p:cNvSpPr txBox="1"/>
          <p:nvPr/>
        </p:nvSpPr>
        <p:spPr>
          <a:xfrm>
            <a:off x="1401340" y="4546008"/>
            <a:ext cx="1484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v"/>
            </a:pPr>
            <a:r>
              <a:rPr lang="en-US" altLang="ko-KR" sz="1400" b="1" dirty="0">
                <a:latin typeface="+mj-ea"/>
                <a:ea typeface="+mj-ea"/>
              </a:rPr>
              <a:t>R&amp;D Project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CAFD9F-8991-C3CC-4611-7B9321238A00}"/>
              </a:ext>
            </a:extLst>
          </p:cNvPr>
          <p:cNvSpPr txBox="1"/>
          <p:nvPr/>
        </p:nvSpPr>
        <p:spPr>
          <a:xfrm>
            <a:off x="2100181" y="4836045"/>
            <a:ext cx="48596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ko-KR" altLang="en-US" sz="1100" dirty="0">
                <a:latin typeface="+mj-ea"/>
                <a:ea typeface="+mj-ea"/>
              </a:rPr>
              <a:t>유형 </a:t>
            </a:r>
            <a:r>
              <a:rPr lang="en-US" altLang="ko-KR" sz="1100" dirty="0">
                <a:latin typeface="+mj-ea"/>
                <a:ea typeface="+mj-ea"/>
              </a:rPr>
              <a:t>; Research, Development, Feasibility, Outsourcing, M&amp;A, X&amp;D</a:t>
            </a:r>
            <a:r>
              <a:rPr lang="ko-KR" altLang="en-US" sz="1100" dirty="0">
                <a:latin typeface="+mj-ea"/>
                <a:ea typeface="+mj-ea"/>
              </a:rPr>
              <a:t> </a:t>
            </a:r>
            <a:r>
              <a:rPr lang="en-US" altLang="ko-KR" sz="1100" dirty="0">
                <a:latin typeface="+mj-ea"/>
                <a:ea typeface="+mj-ea"/>
              </a:rPr>
              <a:t>…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16070F-005F-B2B1-449B-8ABFA181869F}"/>
              </a:ext>
            </a:extLst>
          </p:cNvPr>
          <p:cNvSpPr txBox="1"/>
          <p:nvPr/>
        </p:nvSpPr>
        <p:spPr>
          <a:xfrm>
            <a:off x="2104519" y="5351819"/>
            <a:ext cx="6510092" cy="656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80000"/>
              </a:lnSpc>
              <a:buFont typeface="Wingdings" panose="05000000000000000000" pitchFamily="2" charset="2"/>
              <a:buChar char="ü"/>
            </a:pP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산업군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제약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중화학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조선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정보통신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등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별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성장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단계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창업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성장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확장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성숙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등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별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Biz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모델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(B2C, B2B, B2C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등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별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규모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연구전문 기업 등 다양한 속성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11BFD4-5810-B046-DC2D-C556B6D25751}"/>
              </a:ext>
            </a:extLst>
          </p:cNvPr>
          <p:cNvSpPr txBox="1"/>
          <p:nvPr/>
        </p:nvSpPr>
        <p:spPr>
          <a:xfrm>
            <a:off x="120354" y="224453"/>
            <a:ext cx="2431307" cy="400110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Project Attributes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3CBD6D8D-33D6-15F7-232A-CE2B8070F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60309" y="6589068"/>
            <a:ext cx="335348" cy="230832"/>
          </a:xfrm>
        </p:spPr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5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18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4928235" y="642938"/>
            <a:ext cx="4977765" cy="5572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pic>
        <p:nvPicPr>
          <p:cNvPr id="45" name="Picture 9">
            <a:extLst>
              <a:ext uri="{FF2B5EF4-FFF2-40B4-BE49-F238E27FC236}">
                <a16:creationId xmlns:a16="http://schemas.microsoft.com/office/drawing/2014/main" id="{4EC82E7C-DB20-E74B-CE11-0FD5BA9316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" t="8228" r="543" b="6500"/>
          <a:stretch/>
        </p:blipFill>
        <p:spPr bwMode="auto">
          <a:xfrm>
            <a:off x="310039" y="1972247"/>
            <a:ext cx="6723925" cy="319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A686C324-30A0-FB80-7EC5-1F6739F9A28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35" t="15339" r="6262" b="23022"/>
          <a:stretch/>
        </p:blipFill>
        <p:spPr>
          <a:xfrm>
            <a:off x="4035958" y="3771320"/>
            <a:ext cx="5506217" cy="2572532"/>
          </a:xfrm>
          <a:prstGeom prst="rect">
            <a:avLst/>
          </a:prstGeom>
        </p:spPr>
      </p:pic>
      <p:sp>
        <p:nvSpPr>
          <p:cNvPr id="64" name="슬라이드 번호 개체 틀 1"/>
          <p:cNvSpPr txBox="1">
            <a:spLocks/>
          </p:cNvSpPr>
          <p:nvPr/>
        </p:nvSpPr>
        <p:spPr>
          <a:xfrm>
            <a:off x="7561064" y="914690"/>
            <a:ext cx="2228850" cy="296664"/>
          </a:xfrm>
          <a:prstGeom prst="rect">
            <a:avLst/>
          </a:prstGeom>
        </p:spPr>
        <p:txBody>
          <a:bodyPr vert="horz" lIns="74295" tIns="37148" rIns="74295" bIns="37148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38">
                <a:solidFill>
                  <a:schemeClr val="bg1">
                    <a:lumMod val="75000"/>
                  </a:schemeClr>
                </a:solidFill>
                <a:ea typeface="맑은 고딕 (본문)" panose="020B0503020000020004" pitchFamily="50" charset="-127"/>
                <a:cs typeface="Pretendard" panose="02000503000000020004" pitchFamily="50" charset="-127"/>
              </a:rPr>
              <a:t>(</a:t>
            </a:r>
            <a:fld id="{0F66AB27-0403-4DED-973C-4CEEB23572F6}" type="slidenum">
              <a:rPr lang="ko-KR" altLang="en-US" sz="1138">
                <a:solidFill>
                  <a:schemeClr val="bg1">
                    <a:lumMod val="75000"/>
                  </a:schemeClr>
                </a:solidFill>
                <a:ea typeface="맑은 고딕 (본문)" panose="020B0503020000020004" pitchFamily="50" charset="-127"/>
                <a:cs typeface="Pretendard" panose="02000503000000020004" pitchFamily="50" charset="-127"/>
              </a:rPr>
              <a:pPr/>
              <a:t>50</a:t>
            </a:fld>
            <a:r>
              <a:rPr lang="en-US" altLang="ko-KR" sz="1138">
                <a:solidFill>
                  <a:schemeClr val="bg1">
                    <a:lumMod val="75000"/>
                  </a:schemeClr>
                </a:solidFill>
                <a:ea typeface="맑은 고딕 (본문)" panose="020B050302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138" dirty="0">
              <a:solidFill>
                <a:schemeClr val="bg1">
                  <a:lumMod val="75000"/>
                </a:schemeClr>
              </a:solidFill>
              <a:ea typeface="맑은 고딕 (본문)" panose="020B050302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644131" y="1078843"/>
            <a:ext cx="2122150" cy="412372"/>
          </a:xfrm>
          <a:prstGeom prst="roundRect">
            <a:avLst>
              <a:gd name="adj" fmla="val 50000"/>
            </a:avLst>
          </a:prstGeom>
          <a:solidFill>
            <a:srgbClr val="042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6250" tIns="58500" rIns="146250" bIns="58500" rtlCol="0" anchor="ctr" anchorCtr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38" b="1" dirty="0">
                <a:solidFill>
                  <a:schemeClr val="bg1"/>
                </a:solidFill>
                <a:latin typeface="+mn-ea"/>
                <a:cs typeface="Pretendard" panose="02000503000000020004" pitchFamily="50" charset="-127"/>
              </a:rPr>
              <a:t>Strategy(Corporate, BU)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1970103" y="1810539"/>
            <a:ext cx="3329130" cy="412372"/>
          </a:xfrm>
          <a:prstGeom prst="roundRect">
            <a:avLst>
              <a:gd name="adj" fmla="val 50000"/>
            </a:avLst>
          </a:prstGeom>
          <a:solidFill>
            <a:srgbClr val="536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6250" tIns="58500" rIns="146250" bIns="58500" rtlCol="0" anchor="ctr" anchorCtr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38" b="1" dirty="0">
                <a:solidFill>
                  <a:schemeClr val="bg1"/>
                </a:solidFill>
                <a:latin typeface="+mn-ea"/>
                <a:cs typeface="Pretendard" panose="02000503000000020004" pitchFamily="50" charset="-127"/>
              </a:rPr>
              <a:t>PRM/TRM(Product/Technology Roadmap)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4257340" y="2466768"/>
            <a:ext cx="1250404" cy="412372"/>
          </a:xfrm>
          <a:prstGeom prst="roundRect">
            <a:avLst>
              <a:gd name="adj" fmla="val 50000"/>
            </a:avLst>
          </a:prstGeom>
          <a:solidFill>
            <a:srgbClr val="433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6250" tIns="58500" rIns="146250" bIns="58500" rtlCol="0" anchor="ctr" anchorCtr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38" b="1" dirty="0">
                <a:solidFill>
                  <a:schemeClr val="bg1"/>
                </a:solidFill>
                <a:latin typeface="+mn-ea"/>
                <a:cs typeface="Pretendard" panose="02000503000000020004" pitchFamily="50" charset="-127"/>
              </a:rPr>
              <a:t>Project Pool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6006939" y="3680638"/>
            <a:ext cx="1266226" cy="412372"/>
          </a:xfrm>
          <a:prstGeom prst="roundRect">
            <a:avLst>
              <a:gd name="adj" fmla="val 50000"/>
            </a:avLst>
          </a:prstGeom>
          <a:solidFill>
            <a:srgbClr val="6B10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6250" tIns="58500" rIns="146250" bIns="58500" rtlCol="0" anchor="ctr" anchorCtr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38" b="1" dirty="0">
                <a:solidFill>
                  <a:schemeClr val="bg1"/>
                </a:solidFill>
                <a:latin typeface="+mn-ea"/>
                <a:cs typeface="Pretendard" panose="02000503000000020004" pitchFamily="50" charset="-127"/>
              </a:rPr>
              <a:t>Sub-Project</a:t>
            </a:r>
          </a:p>
        </p:txBody>
      </p:sp>
      <p:cxnSp>
        <p:nvCxnSpPr>
          <p:cNvPr id="58" name="꺾인 연결선 57"/>
          <p:cNvCxnSpPr>
            <a:cxnSpLocks/>
            <a:stCxn id="48" idx="2"/>
            <a:endCxn id="49" idx="1"/>
          </p:cNvCxnSpPr>
          <p:nvPr/>
        </p:nvCxnSpPr>
        <p:spPr>
          <a:xfrm rot="16200000" flipH="1">
            <a:off x="1574899" y="1621521"/>
            <a:ext cx="525510" cy="264897"/>
          </a:xfrm>
          <a:prstGeom prst="bentConnector2">
            <a:avLst/>
          </a:prstGeom>
          <a:ln w="15875">
            <a:solidFill>
              <a:srgbClr val="042F7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9"/>
          <p:cNvCxnSpPr>
            <a:cxnSpLocks/>
            <a:stCxn id="49" idx="2"/>
            <a:endCxn id="52" idx="1"/>
          </p:cNvCxnSpPr>
          <p:nvPr/>
        </p:nvCxnSpPr>
        <p:spPr>
          <a:xfrm rot="16200000" flipH="1">
            <a:off x="3720983" y="2136596"/>
            <a:ext cx="450043" cy="622672"/>
          </a:xfrm>
          <a:prstGeom prst="bentConnector2">
            <a:avLst/>
          </a:prstGeom>
          <a:ln w="15875">
            <a:solidFill>
              <a:srgbClr val="0012F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cxnSpLocks/>
            <a:stCxn id="16" idx="2"/>
            <a:endCxn id="53" idx="1"/>
          </p:cNvCxnSpPr>
          <p:nvPr/>
        </p:nvCxnSpPr>
        <p:spPr>
          <a:xfrm rot="16200000" flipH="1">
            <a:off x="5569808" y="3449693"/>
            <a:ext cx="375066" cy="499195"/>
          </a:xfrm>
          <a:prstGeom prst="bentConnector2">
            <a:avLst/>
          </a:prstGeom>
          <a:ln w="15875">
            <a:solidFill>
              <a:srgbClr val="0162F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0A22AAC-D652-06ED-16EB-D2CD2F67094C}"/>
              </a:ext>
            </a:extLst>
          </p:cNvPr>
          <p:cNvSpPr txBox="1"/>
          <p:nvPr/>
        </p:nvSpPr>
        <p:spPr>
          <a:xfrm>
            <a:off x="120354" y="224453"/>
            <a:ext cx="3997376" cy="400110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Project Management  </a:t>
            </a:r>
            <a:r>
              <a:rPr lang="en-US" altLang="ko-KR" dirty="0">
                <a:ea typeface="+mj-ea"/>
              </a:rPr>
              <a:t>Hierarchy</a:t>
            </a:r>
            <a:endParaRPr lang="ko-KR" altLang="en-US" dirty="0">
              <a:ea typeface="+mj-ea"/>
            </a:endParaRPr>
          </a:p>
        </p:txBody>
      </p:sp>
      <p:sp>
        <p:nvSpPr>
          <p:cNvPr id="16" name="모서리가 둥근 직사각형 51">
            <a:extLst>
              <a:ext uri="{FF2B5EF4-FFF2-40B4-BE49-F238E27FC236}">
                <a16:creationId xmlns:a16="http://schemas.microsoft.com/office/drawing/2014/main" id="{6C57F881-C234-7E2E-356B-E2B37BCDED5E}"/>
              </a:ext>
            </a:extLst>
          </p:cNvPr>
          <p:cNvSpPr/>
          <p:nvPr/>
        </p:nvSpPr>
        <p:spPr>
          <a:xfrm>
            <a:off x="5032106" y="3099386"/>
            <a:ext cx="951276" cy="412372"/>
          </a:xfrm>
          <a:prstGeom prst="roundRect">
            <a:avLst>
              <a:gd name="adj" fmla="val 50000"/>
            </a:avLst>
          </a:prstGeom>
          <a:solidFill>
            <a:srgbClr val="433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6250" tIns="58500" rIns="146250" bIns="58500" rtlCol="0" anchor="ctr" anchorCtr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38" b="1" dirty="0">
                <a:solidFill>
                  <a:schemeClr val="bg1"/>
                </a:solidFill>
                <a:latin typeface="+mn-ea"/>
                <a:cs typeface="Pretendard" panose="02000503000000020004" pitchFamily="50" charset="-127"/>
              </a:rPr>
              <a:t>Project </a:t>
            </a:r>
          </a:p>
        </p:txBody>
      </p:sp>
      <p:cxnSp>
        <p:nvCxnSpPr>
          <p:cNvPr id="17" name="꺾인 연결선 59">
            <a:extLst>
              <a:ext uri="{FF2B5EF4-FFF2-40B4-BE49-F238E27FC236}">
                <a16:creationId xmlns:a16="http://schemas.microsoft.com/office/drawing/2014/main" id="{3E979F4E-5ACB-EF84-ED0C-8B0CD5D1C7B0}"/>
              </a:ext>
            </a:extLst>
          </p:cNvPr>
          <p:cNvCxnSpPr>
            <a:cxnSpLocks/>
            <a:stCxn id="49" idx="2"/>
            <a:endCxn id="16" idx="1"/>
          </p:cNvCxnSpPr>
          <p:nvPr/>
        </p:nvCxnSpPr>
        <p:spPr>
          <a:xfrm rot="16200000" flipH="1">
            <a:off x="3792057" y="2065522"/>
            <a:ext cx="1082661" cy="1397438"/>
          </a:xfrm>
          <a:prstGeom prst="bentConnector2">
            <a:avLst/>
          </a:prstGeom>
          <a:ln w="15875">
            <a:solidFill>
              <a:srgbClr val="0012F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A1D9CFF-BB2D-E734-31FB-39848BB08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60309" y="6589068"/>
            <a:ext cx="335348" cy="230832"/>
          </a:xfrm>
        </p:spPr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50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8228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슬라이드 번호 개체 틀 1"/>
          <p:cNvSpPr txBox="1">
            <a:spLocks/>
          </p:cNvSpPr>
          <p:nvPr/>
        </p:nvSpPr>
        <p:spPr>
          <a:xfrm>
            <a:off x="7561064" y="914690"/>
            <a:ext cx="2228850" cy="296664"/>
          </a:xfrm>
          <a:prstGeom prst="rect">
            <a:avLst/>
          </a:prstGeom>
        </p:spPr>
        <p:txBody>
          <a:bodyPr vert="horz" lIns="74295" tIns="37148" rIns="74295" bIns="37148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38">
                <a:solidFill>
                  <a:schemeClr val="bg1">
                    <a:lumMod val="75000"/>
                  </a:schemeClr>
                </a:solidFill>
                <a:ea typeface="맑은 고딕 (본문)" panose="020B0503020000020004" pitchFamily="50" charset="-127"/>
                <a:cs typeface="Pretendard" panose="02000503000000020004" pitchFamily="50" charset="-127"/>
              </a:rPr>
              <a:t>(</a:t>
            </a:r>
            <a:fld id="{0F66AB27-0403-4DED-973C-4CEEB23572F6}" type="slidenum">
              <a:rPr lang="ko-KR" altLang="en-US" sz="1138">
                <a:solidFill>
                  <a:schemeClr val="bg1">
                    <a:lumMod val="75000"/>
                  </a:schemeClr>
                </a:solidFill>
                <a:ea typeface="맑은 고딕 (본문)" panose="020B0503020000020004" pitchFamily="50" charset="-127"/>
                <a:cs typeface="Pretendard" panose="02000503000000020004" pitchFamily="50" charset="-127"/>
              </a:rPr>
              <a:pPr/>
              <a:t>51</a:t>
            </a:fld>
            <a:r>
              <a:rPr lang="en-US" altLang="ko-KR" sz="1138">
                <a:solidFill>
                  <a:schemeClr val="bg1">
                    <a:lumMod val="75000"/>
                  </a:schemeClr>
                </a:solidFill>
                <a:ea typeface="맑은 고딕 (본문)" panose="020B050302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138" dirty="0">
              <a:solidFill>
                <a:schemeClr val="bg1">
                  <a:lumMod val="75000"/>
                </a:schemeClr>
              </a:solidFill>
              <a:ea typeface="맑은 고딕 (본문)" panose="020B0503020000020004" pitchFamily="50" charset="-127"/>
              <a:cs typeface="Pretendard" panose="02000503000000020004" pitchFamily="50" charset="-127"/>
            </a:endParaRPr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693734"/>
              </p:ext>
            </p:extLst>
          </p:nvPr>
        </p:nvGraphicFramePr>
        <p:xfrm>
          <a:off x="1106906" y="1211354"/>
          <a:ext cx="7276699" cy="4007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7418">
                  <a:extLst>
                    <a:ext uri="{9D8B030D-6E8A-4147-A177-3AD203B41FA5}">
                      <a16:colId xmlns:a16="http://schemas.microsoft.com/office/drawing/2014/main" val="1954752293"/>
                    </a:ext>
                  </a:extLst>
                </a:gridCol>
                <a:gridCol w="5369281">
                  <a:extLst>
                    <a:ext uri="{9D8B030D-6E8A-4147-A177-3AD203B41FA5}">
                      <a16:colId xmlns:a16="http://schemas.microsoft.com/office/drawing/2014/main" val="933141142"/>
                    </a:ext>
                  </a:extLst>
                </a:gridCol>
              </a:tblGrid>
              <a:tr h="5724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Mgmt Items</a:t>
                      </a:r>
                      <a:endParaRPr lang="ko-KR" altLang="en-US" sz="1800" dirty="0"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04750" marR="204750" marT="111443" marB="111443"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Mgmt Technique</a:t>
                      </a:r>
                    </a:p>
                  </a:txBody>
                  <a:tcPr marL="204750" marR="204750" marT="111443" marB="11144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771668"/>
                  </a:ext>
                </a:extLst>
              </a:tr>
              <a:tr h="572464">
                <a:tc>
                  <a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Time (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일정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</a:t>
                      </a:r>
                    </a:p>
                  </a:txBody>
                  <a:tcPr marL="204750" marR="204750" marT="111443" marB="111443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Milestone, Activity; Gantt Chant, Task/Check list, Precedence</a:t>
                      </a:r>
                    </a:p>
                  </a:txBody>
                  <a:tcPr marL="204750" marR="204750" marT="111443" marB="1114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61950"/>
                  </a:ext>
                </a:extLst>
              </a:tr>
              <a:tr h="5724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Budget (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연구비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</a:t>
                      </a:r>
                      <a:endParaRPr lang="ko-KR" altLang="en-US" sz="1100" dirty="0"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04750" marR="204750" marT="111443" marB="111443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Not Managed, Input only, Lump-sum, 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연구비목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계정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별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기간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년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월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별</a:t>
                      </a:r>
                      <a:endParaRPr kumimoji="1" lang="en-US" altLang="ko-KR" sz="1100" kern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04750" marR="204750" marT="111443" marB="1114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554357"/>
                  </a:ext>
                </a:extLst>
              </a:tr>
              <a:tr h="5724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참여연구원</a:t>
                      </a:r>
                      <a:endParaRPr lang="ko-KR" altLang="en-US" sz="1100" dirty="0"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04750" marR="204750" marT="111443" marB="111443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참여여부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참여기간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참여율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투입 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MM, MH, 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담당 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Activity</a:t>
                      </a:r>
                    </a:p>
                  </a:txBody>
                  <a:tcPr marL="204750" marR="204750" marT="111443" marB="1114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001295"/>
                  </a:ext>
                </a:extLst>
              </a:tr>
              <a:tr h="5724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Knowledge (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문서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 </a:t>
                      </a:r>
                    </a:p>
                  </a:txBody>
                  <a:tcPr marL="204750" marR="204750" marT="111443" marB="111443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Company-wide Technology Category, Project, Activity, ..</a:t>
                      </a:r>
                    </a:p>
                  </a:txBody>
                  <a:tcPr marL="204750" marR="204750" marT="111443" marB="1114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837654"/>
                  </a:ext>
                </a:extLst>
              </a:tr>
              <a:tr h="5724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Issue &amp; Risk</a:t>
                      </a:r>
                    </a:p>
                  </a:txBody>
                  <a:tcPr marL="204750" marR="204750" marT="111443" marB="111443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Project/Activity, 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공유범위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중요도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긴급도</a:t>
                      </a:r>
                      <a:endParaRPr kumimoji="1" lang="en-US" altLang="ko-KR" sz="1100" kern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04750" marR="204750" marT="111443" marB="1114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82622"/>
                  </a:ext>
                </a:extLst>
              </a:tr>
              <a:tr h="5724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Others</a:t>
                      </a:r>
                    </a:p>
                  </a:txBody>
                  <a:tcPr marL="204750" marR="204750" marT="111443" marB="111443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Strategy Alignment, PRM, TRM, Project Hierarchy, ..</a:t>
                      </a:r>
                      <a:endParaRPr lang="ko-KR" altLang="en-US" sz="1100" dirty="0"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04750" marR="204750" marT="111443" marB="1114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07058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9D9FB90-185A-381E-A261-E641E505303F}"/>
              </a:ext>
            </a:extLst>
          </p:cNvPr>
          <p:cNvSpPr txBox="1"/>
          <p:nvPr/>
        </p:nvSpPr>
        <p:spPr>
          <a:xfrm>
            <a:off x="120354" y="224453"/>
            <a:ext cx="4073295" cy="400110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Project Management  </a:t>
            </a:r>
            <a:r>
              <a:rPr lang="en-US" altLang="ko-KR" dirty="0">
                <a:ea typeface="+mj-ea"/>
              </a:rPr>
              <a:t>Technique</a:t>
            </a:r>
            <a:endParaRPr lang="ko-KR" altLang="en-US" sz="2000" dirty="0">
              <a:ea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8B003FD-2CC9-CEEE-F7E3-62967F073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60309" y="6589068"/>
            <a:ext cx="335348" cy="230832"/>
          </a:xfrm>
        </p:spPr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51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0043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D01B7B2-F0BC-F07A-49EB-AA8E604DBE2D}"/>
              </a:ext>
            </a:extLst>
          </p:cNvPr>
          <p:cNvSpPr/>
          <p:nvPr/>
        </p:nvSpPr>
        <p:spPr>
          <a:xfrm>
            <a:off x="6015789" y="1386038"/>
            <a:ext cx="3435809" cy="3782728"/>
          </a:xfrm>
          <a:prstGeom prst="roundRect">
            <a:avLst>
              <a:gd name="adj" fmla="val 7702"/>
            </a:avLst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3E1B6C5-BED2-D3C1-695A-DAFA6FB1D0F5}"/>
              </a:ext>
            </a:extLst>
          </p:cNvPr>
          <p:cNvSpPr/>
          <p:nvPr/>
        </p:nvSpPr>
        <p:spPr>
          <a:xfrm>
            <a:off x="201042" y="3398619"/>
            <a:ext cx="5602993" cy="17797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B982339-477F-23D8-5BC1-AC9F5DD732DA}"/>
              </a:ext>
            </a:extLst>
          </p:cNvPr>
          <p:cNvSpPr/>
          <p:nvPr/>
        </p:nvSpPr>
        <p:spPr>
          <a:xfrm>
            <a:off x="201043" y="1549667"/>
            <a:ext cx="5602993" cy="154078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216448"/>
            <a:ext cx="3424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latin typeface="+mn-ea"/>
                <a:cs typeface="Pretendard" panose="02000503000000020004" pitchFamily="50" charset="-127"/>
              </a:rPr>
              <a:t>Project Management  </a:t>
            </a:r>
            <a:r>
              <a:rPr kumimoji="1" lang="en-US" altLang="ko-KR" dirty="0">
                <a:cs typeface="Pretendard" panose="02000503000000020004" pitchFamily="50" charset="-127"/>
              </a:rPr>
              <a:t>Time</a:t>
            </a:r>
            <a:endParaRPr kumimoji="1" lang="en-US" altLang="ko-KR" sz="2000" dirty="0">
              <a:cs typeface="Pretendard" panose="02000503000000020004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68418" y="1864394"/>
            <a:ext cx="5194729" cy="732385"/>
            <a:chOff x="399238" y="2488588"/>
            <a:chExt cx="6393513" cy="901396"/>
          </a:xfrm>
        </p:grpSpPr>
        <p:grpSp>
          <p:nvGrpSpPr>
            <p:cNvPr id="16" name="그룹 15"/>
            <p:cNvGrpSpPr/>
            <p:nvPr/>
          </p:nvGrpSpPr>
          <p:grpSpPr>
            <a:xfrm>
              <a:off x="2858623" y="2584723"/>
              <a:ext cx="3934128" cy="709209"/>
              <a:chOff x="463689" y="2667887"/>
              <a:chExt cx="4633022" cy="835197"/>
            </a:xfrm>
          </p:grpSpPr>
          <p:grpSp>
            <p:nvGrpSpPr>
              <p:cNvPr id="22" name="그룹 21"/>
              <p:cNvGrpSpPr/>
              <p:nvPr/>
            </p:nvGrpSpPr>
            <p:grpSpPr>
              <a:xfrm>
                <a:off x="723927" y="3011807"/>
                <a:ext cx="4016749" cy="91131"/>
                <a:chOff x="5902036" y="1834115"/>
                <a:chExt cx="4016749" cy="91131"/>
              </a:xfrm>
            </p:grpSpPr>
            <p:cxnSp>
              <p:nvCxnSpPr>
                <p:cNvPr id="46" name="직선 연결선 45"/>
                <p:cNvCxnSpPr/>
                <p:nvPr/>
              </p:nvCxnSpPr>
              <p:spPr>
                <a:xfrm>
                  <a:off x="5902036" y="1878676"/>
                  <a:ext cx="4016749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85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1/2 액자 46"/>
                <p:cNvSpPr/>
                <p:nvPr/>
              </p:nvSpPr>
              <p:spPr>
                <a:xfrm rot="8100000">
                  <a:off x="6511508" y="1836121"/>
                  <a:ext cx="89125" cy="89125"/>
                </a:xfrm>
                <a:prstGeom prst="halfFram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48" name="1/2 액자 47"/>
                <p:cNvSpPr/>
                <p:nvPr/>
              </p:nvSpPr>
              <p:spPr>
                <a:xfrm rot="8100000">
                  <a:off x="7866090" y="1834115"/>
                  <a:ext cx="89125" cy="89125"/>
                </a:xfrm>
                <a:prstGeom prst="halfFram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49" name="1/2 액자 48"/>
                <p:cNvSpPr/>
                <p:nvPr/>
              </p:nvSpPr>
              <p:spPr>
                <a:xfrm rot="8100000">
                  <a:off x="9241728" y="1834115"/>
                  <a:ext cx="89125" cy="89125"/>
                </a:xfrm>
                <a:prstGeom prst="halfFram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23" name="그룹 22"/>
              <p:cNvGrpSpPr/>
              <p:nvPr/>
            </p:nvGrpSpPr>
            <p:grpSpPr>
              <a:xfrm>
                <a:off x="463689" y="2667887"/>
                <a:ext cx="618494" cy="828632"/>
                <a:chOff x="5641798" y="1490195"/>
                <a:chExt cx="618494" cy="828632"/>
              </a:xfrm>
            </p:grpSpPr>
            <p:sp>
              <p:nvSpPr>
                <p:cNvPr id="43" name="타원 42"/>
                <p:cNvSpPr/>
                <p:nvPr/>
              </p:nvSpPr>
              <p:spPr>
                <a:xfrm>
                  <a:off x="5902036" y="1828800"/>
                  <a:ext cx="99753" cy="99753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sp>
              <p:nvSpPr>
                <p:cNvPr id="44" name="직사각형 43"/>
                <p:cNvSpPr/>
                <p:nvPr/>
              </p:nvSpPr>
              <p:spPr>
                <a:xfrm>
                  <a:off x="5641798" y="1985557"/>
                  <a:ext cx="618494" cy="3332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n-US" altLang="ko-KR" sz="894">
                      <a:solidFill>
                        <a:srgbClr val="079CF5"/>
                      </a:solidFill>
                      <a:latin typeface="+mn-ea"/>
                      <a:cs typeface="Pretendard" panose="02000503000000020004" pitchFamily="50" charset="-127"/>
                    </a:rPr>
                    <a:t>Start</a:t>
                  </a:r>
                  <a:endParaRPr kumimoji="1" lang="en-US" altLang="ko-KR" sz="894" dirty="0">
                    <a:solidFill>
                      <a:srgbClr val="079CF5"/>
                    </a:solidFill>
                    <a:latin typeface="+mn-ea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45" name="Freeform 5"/>
                <p:cNvSpPr>
                  <a:spLocks noEditPoints="1"/>
                </p:cNvSpPr>
                <p:nvPr/>
              </p:nvSpPr>
              <p:spPr bwMode="auto">
                <a:xfrm>
                  <a:off x="5848161" y="1490195"/>
                  <a:ext cx="207495" cy="264578"/>
                </a:xfrm>
                <a:custGeom>
                  <a:avLst/>
                  <a:gdLst>
                    <a:gd name="T0" fmla="*/ 137 w 275"/>
                    <a:gd name="T1" fmla="*/ 0 h 350"/>
                    <a:gd name="T2" fmla="*/ 40 w 275"/>
                    <a:gd name="T3" fmla="*/ 40 h 350"/>
                    <a:gd name="T4" fmla="*/ 0 w 275"/>
                    <a:gd name="T5" fmla="*/ 138 h 350"/>
                    <a:gd name="T6" fmla="*/ 130 w 275"/>
                    <a:gd name="T7" fmla="*/ 348 h 350"/>
                    <a:gd name="T8" fmla="*/ 137 w 275"/>
                    <a:gd name="T9" fmla="*/ 350 h 350"/>
                    <a:gd name="T10" fmla="*/ 144 w 275"/>
                    <a:gd name="T11" fmla="*/ 348 h 350"/>
                    <a:gd name="T12" fmla="*/ 275 w 275"/>
                    <a:gd name="T13" fmla="*/ 138 h 350"/>
                    <a:gd name="T14" fmla="*/ 234 w 275"/>
                    <a:gd name="T15" fmla="*/ 40 h 350"/>
                    <a:gd name="T16" fmla="*/ 137 w 275"/>
                    <a:gd name="T17" fmla="*/ 0 h 350"/>
                    <a:gd name="T18" fmla="*/ 137 w 275"/>
                    <a:gd name="T19" fmla="*/ 88 h 350"/>
                    <a:gd name="T20" fmla="*/ 165 w 275"/>
                    <a:gd name="T21" fmla="*/ 96 h 350"/>
                    <a:gd name="T22" fmla="*/ 183 w 275"/>
                    <a:gd name="T23" fmla="*/ 118 h 350"/>
                    <a:gd name="T24" fmla="*/ 186 w 275"/>
                    <a:gd name="T25" fmla="*/ 147 h 350"/>
                    <a:gd name="T26" fmla="*/ 172 w 275"/>
                    <a:gd name="T27" fmla="*/ 173 h 350"/>
                    <a:gd name="T28" fmla="*/ 147 w 275"/>
                    <a:gd name="T29" fmla="*/ 187 h 350"/>
                    <a:gd name="T30" fmla="*/ 118 w 275"/>
                    <a:gd name="T31" fmla="*/ 184 h 350"/>
                    <a:gd name="T32" fmla="*/ 95 w 275"/>
                    <a:gd name="T33" fmla="*/ 165 h 350"/>
                    <a:gd name="T34" fmla="*/ 87 w 275"/>
                    <a:gd name="T35" fmla="*/ 138 h 350"/>
                    <a:gd name="T36" fmla="*/ 102 w 275"/>
                    <a:gd name="T37" fmla="*/ 102 h 350"/>
                    <a:gd name="T38" fmla="*/ 137 w 275"/>
                    <a:gd name="T39" fmla="*/ 88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75" h="350">
                      <a:moveTo>
                        <a:pt x="137" y="0"/>
                      </a:moveTo>
                      <a:cubicBezTo>
                        <a:pt x="101" y="0"/>
                        <a:pt x="66" y="15"/>
                        <a:pt x="40" y="40"/>
                      </a:cubicBezTo>
                      <a:cubicBezTo>
                        <a:pt x="14" y="66"/>
                        <a:pt x="0" y="101"/>
                        <a:pt x="0" y="138"/>
                      </a:cubicBezTo>
                      <a:cubicBezTo>
                        <a:pt x="0" y="255"/>
                        <a:pt x="125" y="344"/>
                        <a:pt x="130" y="348"/>
                      </a:cubicBezTo>
                      <a:cubicBezTo>
                        <a:pt x="132" y="349"/>
                        <a:pt x="134" y="350"/>
                        <a:pt x="137" y="350"/>
                      </a:cubicBezTo>
                      <a:cubicBezTo>
                        <a:pt x="140" y="350"/>
                        <a:pt x="142" y="349"/>
                        <a:pt x="144" y="348"/>
                      </a:cubicBezTo>
                      <a:cubicBezTo>
                        <a:pt x="150" y="344"/>
                        <a:pt x="275" y="255"/>
                        <a:pt x="275" y="138"/>
                      </a:cubicBezTo>
                      <a:cubicBezTo>
                        <a:pt x="274" y="101"/>
                        <a:pt x="260" y="66"/>
                        <a:pt x="234" y="40"/>
                      </a:cubicBezTo>
                      <a:cubicBezTo>
                        <a:pt x="208" y="15"/>
                        <a:pt x="173" y="0"/>
                        <a:pt x="137" y="0"/>
                      </a:cubicBezTo>
                      <a:close/>
                      <a:moveTo>
                        <a:pt x="137" y="88"/>
                      </a:moveTo>
                      <a:cubicBezTo>
                        <a:pt x="147" y="88"/>
                        <a:pt x="157" y="90"/>
                        <a:pt x="165" y="96"/>
                      </a:cubicBezTo>
                      <a:cubicBezTo>
                        <a:pt x="173" y="101"/>
                        <a:pt x="179" y="109"/>
                        <a:pt x="183" y="118"/>
                      </a:cubicBezTo>
                      <a:cubicBezTo>
                        <a:pt x="187" y="128"/>
                        <a:pt x="188" y="138"/>
                        <a:pt x="186" y="147"/>
                      </a:cubicBezTo>
                      <a:cubicBezTo>
                        <a:pt x="184" y="157"/>
                        <a:pt x="179" y="166"/>
                        <a:pt x="172" y="173"/>
                      </a:cubicBezTo>
                      <a:cubicBezTo>
                        <a:pt x="165" y="180"/>
                        <a:pt x="156" y="185"/>
                        <a:pt x="147" y="187"/>
                      </a:cubicBezTo>
                      <a:cubicBezTo>
                        <a:pt x="137" y="188"/>
                        <a:pt x="127" y="187"/>
                        <a:pt x="118" y="184"/>
                      </a:cubicBezTo>
                      <a:cubicBezTo>
                        <a:pt x="109" y="180"/>
                        <a:pt x="101" y="174"/>
                        <a:pt x="95" y="165"/>
                      </a:cubicBezTo>
                      <a:cubicBezTo>
                        <a:pt x="90" y="157"/>
                        <a:pt x="87" y="147"/>
                        <a:pt x="87" y="138"/>
                      </a:cubicBezTo>
                      <a:cubicBezTo>
                        <a:pt x="87" y="124"/>
                        <a:pt x="92" y="112"/>
                        <a:pt x="102" y="102"/>
                      </a:cubicBezTo>
                      <a:cubicBezTo>
                        <a:pt x="111" y="93"/>
                        <a:pt x="124" y="88"/>
                        <a:pt x="137" y="88"/>
                      </a:cubicBezTo>
                      <a:close/>
                    </a:path>
                  </a:pathLst>
                </a:custGeom>
                <a:solidFill>
                  <a:srgbClr val="079CF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74295" tIns="37148" rIns="74295" bIns="3714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63">
                    <a:latin typeface="+mn-ea"/>
                  </a:endParaRPr>
                </a:p>
              </p:txBody>
            </p:sp>
          </p:grpSp>
          <p:grpSp>
            <p:nvGrpSpPr>
              <p:cNvPr id="24" name="그룹 23"/>
              <p:cNvGrpSpPr/>
              <p:nvPr/>
            </p:nvGrpSpPr>
            <p:grpSpPr>
              <a:xfrm>
                <a:off x="4399221" y="2667887"/>
                <a:ext cx="697490" cy="828632"/>
                <a:chOff x="5602302" y="1490195"/>
                <a:chExt cx="697490" cy="828632"/>
              </a:xfrm>
            </p:grpSpPr>
            <p:sp>
              <p:nvSpPr>
                <p:cNvPr id="40" name="타원 39"/>
                <p:cNvSpPr/>
                <p:nvPr/>
              </p:nvSpPr>
              <p:spPr>
                <a:xfrm>
                  <a:off x="5902036" y="1828800"/>
                  <a:ext cx="99753" cy="99753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sp>
              <p:nvSpPr>
                <p:cNvPr id="41" name="직사각형 40"/>
                <p:cNvSpPr/>
                <p:nvPr/>
              </p:nvSpPr>
              <p:spPr>
                <a:xfrm>
                  <a:off x="5602302" y="1985557"/>
                  <a:ext cx="697490" cy="3332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n-US" altLang="ko-KR" sz="894">
                      <a:solidFill>
                        <a:srgbClr val="4339D2"/>
                      </a:solidFill>
                      <a:latin typeface="+mn-ea"/>
                      <a:cs typeface="Pretendard" panose="02000503000000020004" pitchFamily="50" charset="-127"/>
                    </a:rPr>
                    <a:t>Finish</a:t>
                  </a:r>
                  <a:endParaRPr kumimoji="1" lang="en-US" altLang="ko-KR" sz="894" dirty="0">
                    <a:solidFill>
                      <a:srgbClr val="4339D2"/>
                    </a:solidFill>
                    <a:latin typeface="+mn-ea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42" name="Freeform 5"/>
                <p:cNvSpPr>
                  <a:spLocks noEditPoints="1"/>
                </p:cNvSpPr>
                <p:nvPr/>
              </p:nvSpPr>
              <p:spPr bwMode="auto">
                <a:xfrm>
                  <a:off x="5848162" y="1490195"/>
                  <a:ext cx="207495" cy="264578"/>
                </a:xfrm>
                <a:custGeom>
                  <a:avLst/>
                  <a:gdLst>
                    <a:gd name="T0" fmla="*/ 137 w 275"/>
                    <a:gd name="T1" fmla="*/ 0 h 350"/>
                    <a:gd name="T2" fmla="*/ 40 w 275"/>
                    <a:gd name="T3" fmla="*/ 40 h 350"/>
                    <a:gd name="T4" fmla="*/ 0 w 275"/>
                    <a:gd name="T5" fmla="*/ 138 h 350"/>
                    <a:gd name="T6" fmla="*/ 130 w 275"/>
                    <a:gd name="T7" fmla="*/ 348 h 350"/>
                    <a:gd name="T8" fmla="*/ 137 w 275"/>
                    <a:gd name="T9" fmla="*/ 350 h 350"/>
                    <a:gd name="T10" fmla="*/ 144 w 275"/>
                    <a:gd name="T11" fmla="*/ 348 h 350"/>
                    <a:gd name="T12" fmla="*/ 275 w 275"/>
                    <a:gd name="T13" fmla="*/ 138 h 350"/>
                    <a:gd name="T14" fmla="*/ 234 w 275"/>
                    <a:gd name="T15" fmla="*/ 40 h 350"/>
                    <a:gd name="T16" fmla="*/ 137 w 275"/>
                    <a:gd name="T17" fmla="*/ 0 h 350"/>
                    <a:gd name="T18" fmla="*/ 137 w 275"/>
                    <a:gd name="T19" fmla="*/ 88 h 350"/>
                    <a:gd name="T20" fmla="*/ 165 w 275"/>
                    <a:gd name="T21" fmla="*/ 96 h 350"/>
                    <a:gd name="T22" fmla="*/ 183 w 275"/>
                    <a:gd name="T23" fmla="*/ 118 h 350"/>
                    <a:gd name="T24" fmla="*/ 186 w 275"/>
                    <a:gd name="T25" fmla="*/ 147 h 350"/>
                    <a:gd name="T26" fmla="*/ 172 w 275"/>
                    <a:gd name="T27" fmla="*/ 173 h 350"/>
                    <a:gd name="T28" fmla="*/ 147 w 275"/>
                    <a:gd name="T29" fmla="*/ 187 h 350"/>
                    <a:gd name="T30" fmla="*/ 118 w 275"/>
                    <a:gd name="T31" fmla="*/ 184 h 350"/>
                    <a:gd name="T32" fmla="*/ 95 w 275"/>
                    <a:gd name="T33" fmla="*/ 165 h 350"/>
                    <a:gd name="T34" fmla="*/ 87 w 275"/>
                    <a:gd name="T35" fmla="*/ 138 h 350"/>
                    <a:gd name="T36" fmla="*/ 102 w 275"/>
                    <a:gd name="T37" fmla="*/ 102 h 350"/>
                    <a:gd name="T38" fmla="*/ 137 w 275"/>
                    <a:gd name="T39" fmla="*/ 88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75" h="350">
                      <a:moveTo>
                        <a:pt x="137" y="0"/>
                      </a:moveTo>
                      <a:cubicBezTo>
                        <a:pt x="101" y="0"/>
                        <a:pt x="66" y="15"/>
                        <a:pt x="40" y="40"/>
                      </a:cubicBezTo>
                      <a:cubicBezTo>
                        <a:pt x="14" y="66"/>
                        <a:pt x="0" y="101"/>
                        <a:pt x="0" y="138"/>
                      </a:cubicBezTo>
                      <a:cubicBezTo>
                        <a:pt x="0" y="255"/>
                        <a:pt x="125" y="344"/>
                        <a:pt x="130" y="348"/>
                      </a:cubicBezTo>
                      <a:cubicBezTo>
                        <a:pt x="132" y="349"/>
                        <a:pt x="134" y="350"/>
                        <a:pt x="137" y="350"/>
                      </a:cubicBezTo>
                      <a:cubicBezTo>
                        <a:pt x="140" y="350"/>
                        <a:pt x="142" y="349"/>
                        <a:pt x="144" y="348"/>
                      </a:cubicBezTo>
                      <a:cubicBezTo>
                        <a:pt x="150" y="344"/>
                        <a:pt x="275" y="255"/>
                        <a:pt x="275" y="138"/>
                      </a:cubicBezTo>
                      <a:cubicBezTo>
                        <a:pt x="274" y="101"/>
                        <a:pt x="260" y="66"/>
                        <a:pt x="234" y="40"/>
                      </a:cubicBezTo>
                      <a:cubicBezTo>
                        <a:pt x="208" y="15"/>
                        <a:pt x="173" y="0"/>
                        <a:pt x="137" y="0"/>
                      </a:cubicBezTo>
                      <a:close/>
                      <a:moveTo>
                        <a:pt x="137" y="88"/>
                      </a:moveTo>
                      <a:cubicBezTo>
                        <a:pt x="147" y="88"/>
                        <a:pt x="157" y="90"/>
                        <a:pt x="165" y="96"/>
                      </a:cubicBezTo>
                      <a:cubicBezTo>
                        <a:pt x="173" y="101"/>
                        <a:pt x="179" y="109"/>
                        <a:pt x="183" y="118"/>
                      </a:cubicBezTo>
                      <a:cubicBezTo>
                        <a:pt x="187" y="128"/>
                        <a:pt x="188" y="138"/>
                        <a:pt x="186" y="147"/>
                      </a:cubicBezTo>
                      <a:cubicBezTo>
                        <a:pt x="184" y="157"/>
                        <a:pt x="179" y="166"/>
                        <a:pt x="172" y="173"/>
                      </a:cubicBezTo>
                      <a:cubicBezTo>
                        <a:pt x="165" y="180"/>
                        <a:pt x="156" y="185"/>
                        <a:pt x="147" y="187"/>
                      </a:cubicBezTo>
                      <a:cubicBezTo>
                        <a:pt x="137" y="188"/>
                        <a:pt x="127" y="187"/>
                        <a:pt x="118" y="184"/>
                      </a:cubicBezTo>
                      <a:cubicBezTo>
                        <a:pt x="109" y="180"/>
                        <a:pt x="101" y="174"/>
                        <a:pt x="95" y="165"/>
                      </a:cubicBezTo>
                      <a:cubicBezTo>
                        <a:pt x="90" y="157"/>
                        <a:pt x="87" y="147"/>
                        <a:pt x="87" y="138"/>
                      </a:cubicBezTo>
                      <a:cubicBezTo>
                        <a:pt x="87" y="124"/>
                        <a:pt x="92" y="112"/>
                        <a:pt x="102" y="102"/>
                      </a:cubicBezTo>
                      <a:cubicBezTo>
                        <a:pt x="111" y="93"/>
                        <a:pt x="124" y="88"/>
                        <a:pt x="137" y="88"/>
                      </a:cubicBezTo>
                      <a:close/>
                    </a:path>
                  </a:pathLst>
                </a:custGeom>
                <a:solidFill>
                  <a:srgbClr val="4339D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74295" tIns="37148" rIns="74295" bIns="3714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63">
                    <a:latin typeface="+mn-ea"/>
                  </a:endParaRPr>
                </a:p>
              </p:txBody>
            </p:sp>
          </p:grpSp>
          <p:grpSp>
            <p:nvGrpSpPr>
              <p:cNvPr id="31" name="그룹 30"/>
              <p:cNvGrpSpPr/>
              <p:nvPr/>
            </p:nvGrpSpPr>
            <p:grpSpPr>
              <a:xfrm>
                <a:off x="1700600" y="2674451"/>
                <a:ext cx="736989" cy="828632"/>
                <a:chOff x="5582554" y="1490195"/>
                <a:chExt cx="736989" cy="828632"/>
              </a:xfrm>
            </p:grpSpPr>
            <p:sp>
              <p:nvSpPr>
                <p:cNvPr id="36" name="타원 35"/>
                <p:cNvSpPr/>
                <p:nvPr/>
              </p:nvSpPr>
              <p:spPr>
                <a:xfrm>
                  <a:off x="5902036" y="1828800"/>
                  <a:ext cx="99753" cy="99753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sp>
              <p:nvSpPr>
                <p:cNvPr id="38" name="직사각형 37"/>
                <p:cNvSpPr/>
                <p:nvPr/>
              </p:nvSpPr>
              <p:spPr>
                <a:xfrm>
                  <a:off x="5582554" y="1985557"/>
                  <a:ext cx="736989" cy="3332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n-US" altLang="ko-KR" sz="894">
                      <a:solidFill>
                        <a:srgbClr val="5361F5"/>
                      </a:solidFill>
                      <a:latin typeface="+mn-ea"/>
                      <a:cs typeface="Pretendard" panose="02000503000000020004" pitchFamily="50" charset="-127"/>
                    </a:rPr>
                    <a:t>DR #1</a:t>
                  </a:r>
                  <a:endParaRPr kumimoji="1" lang="en-US" altLang="ko-KR" sz="894" dirty="0">
                    <a:solidFill>
                      <a:srgbClr val="5361F5"/>
                    </a:solidFill>
                    <a:latin typeface="+mn-ea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39" name="Freeform 5"/>
                <p:cNvSpPr>
                  <a:spLocks noEditPoints="1"/>
                </p:cNvSpPr>
                <p:nvPr/>
              </p:nvSpPr>
              <p:spPr bwMode="auto">
                <a:xfrm>
                  <a:off x="5848162" y="1490195"/>
                  <a:ext cx="207495" cy="264578"/>
                </a:xfrm>
                <a:custGeom>
                  <a:avLst/>
                  <a:gdLst>
                    <a:gd name="T0" fmla="*/ 137 w 275"/>
                    <a:gd name="T1" fmla="*/ 0 h 350"/>
                    <a:gd name="T2" fmla="*/ 40 w 275"/>
                    <a:gd name="T3" fmla="*/ 40 h 350"/>
                    <a:gd name="T4" fmla="*/ 0 w 275"/>
                    <a:gd name="T5" fmla="*/ 138 h 350"/>
                    <a:gd name="T6" fmla="*/ 130 w 275"/>
                    <a:gd name="T7" fmla="*/ 348 h 350"/>
                    <a:gd name="T8" fmla="*/ 137 w 275"/>
                    <a:gd name="T9" fmla="*/ 350 h 350"/>
                    <a:gd name="T10" fmla="*/ 144 w 275"/>
                    <a:gd name="T11" fmla="*/ 348 h 350"/>
                    <a:gd name="T12" fmla="*/ 275 w 275"/>
                    <a:gd name="T13" fmla="*/ 138 h 350"/>
                    <a:gd name="T14" fmla="*/ 234 w 275"/>
                    <a:gd name="T15" fmla="*/ 40 h 350"/>
                    <a:gd name="T16" fmla="*/ 137 w 275"/>
                    <a:gd name="T17" fmla="*/ 0 h 350"/>
                    <a:gd name="T18" fmla="*/ 137 w 275"/>
                    <a:gd name="T19" fmla="*/ 88 h 350"/>
                    <a:gd name="T20" fmla="*/ 165 w 275"/>
                    <a:gd name="T21" fmla="*/ 96 h 350"/>
                    <a:gd name="T22" fmla="*/ 183 w 275"/>
                    <a:gd name="T23" fmla="*/ 118 h 350"/>
                    <a:gd name="T24" fmla="*/ 186 w 275"/>
                    <a:gd name="T25" fmla="*/ 147 h 350"/>
                    <a:gd name="T26" fmla="*/ 172 w 275"/>
                    <a:gd name="T27" fmla="*/ 173 h 350"/>
                    <a:gd name="T28" fmla="*/ 147 w 275"/>
                    <a:gd name="T29" fmla="*/ 187 h 350"/>
                    <a:gd name="T30" fmla="*/ 118 w 275"/>
                    <a:gd name="T31" fmla="*/ 184 h 350"/>
                    <a:gd name="T32" fmla="*/ 95 w 275"/>
                    <a:gd name="T33" fmla="*/ 165 h 350"/>
                    <a:gd name="T34" fmla="*/ 87 w 275"/>
                    <a:gd name="T35" fmla="*/ 138 h 350"/>
                    <a:gd name="T36" fmla="*/ 102 w 275"/>
                    <a:gd name="T37" fmla="*/ 102 h 350"/>
                    <a:gd name="T38" fmla="*/ 137 w 275"/>
                    <a:gd name="T39" fmla="*/ 88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75" h="350">
                      <a:moveTo>
                        <a:pt x="137" y="0"/>
                      </a:moveTo>
                      <a:cubicBezTo>
                        <a:pt x="101" y="0"/>
                        <a:pt x="66" y="15"/>
                        <a:pt x="40" y="40"/>
                      </a:cubicBezTo>
                      <a:cubicBezTo>
                        <a:pt x="14" y="66"/>
                        <a:pt x="0" y="101"/>
                        <a:pt x="0" y="138"/>
                      </a:cubicBezTo>
                      <a:cubicBezTo>
                        <a:pt x="0" y="255"/>
                        <a:pt x="125" y="344"/>
                        <a:pt x="130" y="348"/>
                      </a:cubicBezTo>
                      <a:cubicBezTo>
                        <a:pt x="132" y="349"/>
                        <a:pt x="134" y="350"/>
                        <a:pt x="137" y="350"/>
                      </a:cubicBezTo>
                      <a:cubicBezTo>
                        <a:pt x="140" y="350"/>
                        <a:pt x="142" y="349"/>
                        <a:pt x="144" y="348"/>
                      </a:cubicBezTo>
                      <a:cubicBezTo>
                        <a:pt x="150" y="344"/>
                        <a:pt x="275" y="255"/>
                        <a:pt x="275" y="138"/>
                      </a:cubicBezTo>
                      <a:cubicBezTo>
                        <a:pt x="274" y="101"/>
                        <a:pt x="260" y="66"/>
                        <a:pt x="234" y="40"/>
                      </a:cubicBezTo>
                      <a:cubicBezTo>
                        <a:pt x="208" y="15"/>
                        <a:pt x="173" y="0"/>
                        <a:pt x="137" y="0"/>
                      </a:cubicBezTo>
                      <a:close/>
                      <a:moveTo>
                        <a:pt x="137" y="88"/>
                      </a:moveTo>
                      <a:cubicBezTo>
                        <a:pt x="147" y="88"/>
                        <a:pt x="157" y="90"/>
                        <a:pt x="165" y="96"/>
                      </a:cubicBezTo>
                      <a:cubicBezTo>
                        <a:pt x="173" y="101"/>
                        <a:pt x="179" y="109"/>
                        <a:pt x="183" y="118"/>
                      </a:cubicBezTo>
                      <a:cubicBezTo>
                        <a:pt x="187" y="128"/>
                        <a:pt x="188" y="138"/>
                        <a:pt x="186" y="147"/>
                      </a:cubicBezTo>
                      <a:cubicBezTo>
                        <a:pt x="184" y="157"/>
                        <a:pt x="179" y="166"/>
                        <a:pt x="172" y="173"/>
                      </a:cubicBezTo>
                      <a:cubicBezTo>
                        <a:pt x="165" y="180"/>
                        <a:pt x="156" y="185"/>
                        <a:pt x="147" y="187"/>
                      </a:cubicBezTo>
                      <a:cubicBezTo>
                        <a:pt x="137" y="188"/>
                        <a:pt x="127" y="187"/>
                        <a:pt x="118" y="184"/>
                      </a:cubicBezTo>
                      <a:cubicBezTo>
                        <a:pt x="109" y="180"/>
                        <a:pt x="101" y="174"/>
                        <a:pt x="95" y="165"/>
                      </a:cubicBezTo>
                      <a:cubicBezTo>
                        <a:pt x="90" y="157"/>
                        <a:pt x="87" y="147"/>
                        <a:pt x="87" y="138"/>
                      </a:cubicBezTo>
                      <a:cubicBezTo>
                        <a:pt x="87" y="124"/>
                        <a:pt x="92" y="112"/>
                        <a:pt x="102" y="102"/>
                      </a:cubicBezTo>
                      <a:cubicBezTo>
                        <a:pt x="111" y="93"/>
                        <a:pt x="124" y="88"/>
                        <a:pt x="137" y="88"/>
                      </a:cubicBezTo>
                      <a:close/>
                    </a:path>
                  </a:pathLst>
                </a:custGeom>
                <a:solidFill>
                  <a:srgbClr val="5361F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74295" tIns="37148" rIns="74295" bIns="3714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63">
                    <a:latin typeface="+mn-ea"/>
                  </a:endParaRPr>
                </a:p>
              </p:txBody>
            </p:sp>
          </p:grpSp>
          <p:grpSp>
            <p:nvGrpSpPr>
              <p:cNvPr id="32" name="그룹 31"/>
              <p:cNvGrpSpPr/>
              <p:nvPr/>
            </p:nvGrpSpPr>
            <p:grpSpPr>
              <a:xfrm>
                <a:off x="3039233" y="2674451"/>
                <a:ext cx="736989" cy="828633"/>
                <a:chOff x="5582552" y="1490195"/>
                <a:chExt cx="736989" cy="828633"/>
              </a:xfrm>
            </p:grpSpPr>
            <p:sp>
              <p:nvSpPr>
                <p:cNvPr id="33" name="타원 32"/>
                <p:cNvSpPr/>
                <p:nvPr/>
              </p:nvSpPr>
              <p:spPr>
                <a:xfrm>
                  <a:off x="5902036" y="1828800"/>
                  <a:ext cx="99753" cy="99753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sp>
              <p:nvSpPr>
                <p:cNvPr id="34" name="직사각형 33"/>
                <p:cNvSpPr/>
                <p:nvPr/>
              </p:nvSpPr>
              <p:spPr>
                <a:xfrm>
                  <a:off x="5582552" y="1985558"/>
                  <a:ext cx="736989" cy="3332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n-US" altLang="ko-KR" sz="894">
                      <a:solidFill>
                        <a:srgbClr val="2147E0"/>
                      </a:solidFill>
                      <a:latin typeface="+mn-ea"/>
                      <a:cs typeface="Pretendard" panose="02000503000000020004" pitchFamily="50" charset="-127"/>
                    </a:rPr>
                    <a:t>DR #2</a:t>
                  </a:r>
                </a:p>
              </p:txBody>
            </p:sp>
            <p:sp>
              <p:nvSpPr>
                <p:cNvPr id="35" name="Freeform 5"/>
                <p:cNvSpPr>
                  <a:spLocks noEditPoints="1"/>
                </p:cNvSpPr>
                <p:nvPr/>
              </p:nvSpPr>
              <p:spPr bwMode="auto">
                <a:xfrm>
                  <a:off x="5848162" y="1490195"/>
                  <a:ext cx="207495" cy="264578"/>
                </a:xfrm>
                <a:custGeom>
                  <a:avLst/>
                  <a:gdLst>
                    <a:gd name="T0" fmla="*/ 137 w 275"/>
                    <a:gd name="T1" fmla="*/ 0 h 350"/>
                    <a:gd name="T2" fmla="*/ 40 w 275"/>
                    <a:gd name="T3" fmla="*/ 40 h 350"/>
                    <a:gd name="T4" fmla="*/ 0 w 275"/>
                    <a:gd name="T5" fmla="*/ 138 h 350"/>
                    <a:gd name="T6" fmla="*/ 130 w 275"/>
                    <a:gd name="T7" fmla="*/ 348 h 350"/>
                    <a:gd name="T8" fmla="*/ 137 w 275"/>
                    <a:gd name="T9" fmla="*/ 350 h 350"/>
                    <a:gd name="T10" fmla="*/ 144 w 275"/>
                    <a:gd name="T11" fmla="*/ 348 h 350"/>
                    <a:gd name="T12" fmla="*/ 275 w 275"/>
                    <a:gd name="T13" fmla="*/ 138 h 350"/>
                    <a:gd name="T14" fmla="*/ 234 w 275"/>
                    <a:gd name="T15" fmla="*/ 40 h 350"/>
                    <a:gd name="T16" fmla="*/ 137 w 275"/>
                    <a:gd name="T17" fmla="*/ 0 h 350"/>
                    <a:gd name="T18" fmla="*/ 137 w 275"/>
                    <a:gd name="T19" fmla="*/ 88 h 350"/>
                    <a:gd name="T20" fmla="*/ 165 w 275"/>
                    <a:gd name="T21" fmla="*/ 96 h 350"/>
                    <a:gd name="T22" fmla="*/ 183 w 275"/>
                    <a:gd name="T23" fmla="*/ 118 h 350"/>
                    <a:gd name="T24" fmla="*/ 186 w 275"/>
                    <a:gd name="T25" fmla="*/ 147 h 350"/>
                    <a:gd name="T26" fmla="*/ 172 w 275"/>
                    <a:gd name="T27" fmla="*/ 173 h 350"/>
                    <a:gd name="T28" fmla="*/ 147 w 275"/>
                    <a:gd name="T29" fmla="*/ 187 h 350"/>
                    <a:gd name="T30" fmla="*/ 118 w 275"/>
                    <a:gd name="T31" fmla="*/ 184 h 350"/>
                    <a:gd name="T32" fmla="*/ 95 w 275"/>
                    <a:gd name="T33" fmla="*/ 165 h 350"/>
                    <a:gd name="T34" fmla="*/ 87 w 275"/>
                    <a:gd name="T35" fmla="*/ 138 h 350"/>
                    <a:gd name="T36" fmla="*/ 102 w 275"/>
                    <a:gd name="T37" fmla="*/ 102 h 350"/>
                    <a:gd name="T38" fmla="*/ 137 w 275"/>
                    <a:gd name="T39" fmla="*/ 88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75" h="350">
                      <a:moveTo>
                        <a:pt x="137" y="0"/>
                      </a:moveTo>
                      <a:cubicBezTo>
                        <a:pt x="101" y="0"/>
                        <a:pt x="66" y="15"/>
                        <a:pt x="40" y="40"/>
                      </a:cubicBezTo>
                      <a:cubicBezTo>
                        <a:pt x="14" y="66"/>
                        <a:pt x="0" y="101"/>
                        <a:pt x="0" y="138"/>
                      </a:cubicBezTo>
                      <a:cubicBezTo>
                        <a:pt x="0" y="255"/>
                        <a:pt x="125" y="344"/>
                        <a:pt x="130" y="348"/>
                      </a:cubicBezTo>
                      <a:cubicBezTo>
                        <a:pt x="132" y="349"/>
                        <a:pt x="134" y="350"/>
                        <a:pt x="137" y="350"/>
                      </a:cubicBezTo>
                      <a:cubicBezTo>
                        <a:pt x="140" y="350"/>
                        <a:pt x="142" y="349"/>
                        <a:pt x="144" y="348"/>
                      </a:cubicBezTo>
                      <a:cubicBezTo>
                        <a:pt x="150" y="344"/>
                        <a:pt x="275" y="255"/>
                        <a:pt x="275" y="138"/>
                      </a:cubicBezTo>
                      <a:cubicBezTo>
                        <a:pt x="274" y="101"/>
                        <a:pt x="260" y="66"/>
                        <a:pt x="234" y="40"/>
                      </a:cubicBezTo>
                      <a:cubicBezTo>
                        <a:pt x="208" y="15"/>
                        <a:pt x="173" y="0"/>
                        <a:pt x="137" y="0"/>
                      </a:cubicBezTo>
                      <a:close/>
                      <a:moveTo>
                        <a:pt x="137" y="88"/>
                      </a:moveTo>
                      <a:cubicBezTo>
                        <a:pt x="147" y="88"/>
                        <a:pt x="157" y="90"/>
                        <a:pt x="165" y="96"/>
                      </a:cubicBezTo>
                      <a:cubicBezTo>
                        <a:pt x="173" y="101"/>
                        <a:pt x="179" y="109"/>
                        <a:pt x="183" y="118"/>
                      </a:cubicBezTo>
                      <a:cubicBezTo>
                        <a:pt x="187" y="128"/>
                        <a:pt x="188" y="138"/>
                        <a:pt x="186" y="147"/>
                      </a:cubicBezTo>
                      <a:cubicBezTo>
                        <a:pt x="184" y="157"/>
                        <a:pt x="179" y="166"/>
                        <a:pt x="172" y="173"/>
                      </a:cubicBezTo>
                      <a:cubicBezTo>
                        <a:pt x="165" y="180"/>
                        <a:pt x="156" y="185"/>
                        <a:pt x="147" y="187"/>
                      </a:cubicBezTo>
                      <a:cubicBezTo>
                        <a:pt x="137" y="188"/>
                        <a:pt x="127" y="187"/>
                        <a:pt x="118" y="184"/>
                      </a:cubicBezTo>
                      <a:cubicBezTo>
                        <a:pt x="109" y="180"/>
                        <a:pt x="101" y="174"/>
                        <a:pt x="95" y="165"/>
                      </a:cubicBezTo>
                      <a:cubicBezTo>
                        <a:pt x="90" y="157"/>
                        <a:pt x="87" y="147"/>
                        <a:pt x="87" y="138"/>
                      </a:cubicBezTo>
                      <a:cubicBezTo>
                        <a:pt x="87" y="124"/>
                        <a:pt x="92" y="112"/>
                        <a:pt x="102" y="102"/>
                      </a:cubicBezTo>
                      <a:cubicBezTo>
                        <a:pt x="111" y="93"/>
                        <a:pt x="124" y="88"/>
                        <a:pt x="137" y="88"/>
                      </a:cubicBezTo>
                      <a:close/>
                    </a:path>
                  </a:pathLst>
                </a:custGeom>
                <a:solidFill>
                  <a:srgbClr val="2147E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74295" tIns="37148" rIns="74295" bIns="3714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63">
                    <a:latin typeface="+mn-ea"/>
                  </a:endParaRPr>
                </a:p>
              </p:txBody>
            </p:sp>
          </p:grpSp>
        </p:grpSp>
        <p:grpSp>
          <p:nvGrpSpPr>
            <p:cNvPr id="17" name="그룹 16"/>
            <p:cNvGrpSpPr/>
            <p:nvPr/>
          </p:nvGrpSpPr>
          <p:grpSpPr>
            <a:xfrm>
              <a:off x="399238" y="2488588"/>
              <a:ext cx="1438524" cy="901396"/>
              <a:chOff x="502255" y="2178066"/>
              <a:chExt cx="1438524" cy="901396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502255" y="2719600"/>
                <a:ext cx="1145797" cy="3598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3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Due Date</a:t>
                </a:r>
                <a:endParaRPr kumimoji="1" lang="en-US" altLang="ko-KR" sz="1300" b="1" dirty="0">
                  <a:solidFill>
                    <a:srgbClr val="0E9695"/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513090" y="2178066"/>
                <a:ext cx="1427689" cy="421416"/>
                <a:chOff x="513090" y="2178066"/>
                <a:chExt cx="1427689" cy="421416"/>
              </a:xfrm>
            </p:grpSpPr>
            <p:sp>
              <p:nvSpPr>
                <p:cNvPr id="20" name="직사각형 19"/>
                <p:cNvSpPr/>
                <p:nvPr/>
              </p:nvSpPr>
              <p:spPr>
                <a:xfrm>
                  <a:off x="590550" y="2386588"/>
                  <a:ext cx="1219200" cy="93687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sp>
              <p:nvSpPr>
                <p:cNvPr id="21" name="직사각형 20"/>
                <p:cNvSpPr/>
                <p:nvPr/>
              </p:nvSpPr>
              <p:spPr>
                <a:xfrm>
                  <a:off x="513090" y="2178066"/>
                  <a:ext cx="1427689" cy="4214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n-US" altLang="ko-KR" sz="1625" b="1">
                      <a:solidFill>
                        <a:srgbClr val="042F7B"/>
                      </a:solidFill>
                      <a:latin typeface="+mn-ea"/>
                      <a:cs typeface="Pretendard" panose="02000503000000020004" pitchFamily="50" charset="-127"/>
                    </a:rPr>
                    <a:t>Milestone</a:t>
                  </a:r>
                  <a:endParaRPr kumimoji="1" lang="en-US" altLang="ko-KR" sz="1625" b="1" dirty="0">
                    <a:solidFill>
                      <a:srgbClr val="042F7B"/>
                    </a:solidFill>
                    <a:latin typeface="+mn-ea"/>
                    <a:cs typeface="Pretendard" panose="02000503000000020004" pitchFamily="50" charset="-127"/>
                  </a:endParaRPr>
                </a:p>
              </p:txBody>
            </p:sp>
          </p:grpSp>
        </p:grpSp>
      </p:grpSp>
      <p:grpSp>
        <p:nvGrpSpPr>
          <p:cNvPr id="50" name="그룹 49"/>
          <p:cNvGrpSpPr/>
          <p:nvPr/>
        </p:nvGrpSpPr>
        <p:grpSpPr>
          <a:xfrm>
            <a:off x="6306077" y="1894950"/>
            <a:ext cx="2822019" cy="2754408"/>
            <a:chOff x="6163654" y="4899728"/>
            <a:chExt cx="3473255" cy="3390041"/>
          </a:xfrm>
        </p:grpSpPr>
        <p:sp>
          <p:nvSpPr>
            <p:cNvPr id="51" name="직사각형 50"/>
            <p:cNvSpPr/>
            <p:nvPr/>
          </p:nvSpPr>
          <p:spPr>
            <a:xfrm>
              <a:off x="6163654" y="4899728"/>
              <a:ext cx="1618196" cy="4214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625" b="1">
                  <a:latin typeface="+mn-ea"/>
                  <a:cs typeface="Pretendard" panose="02000503000000020004" pitchFamily="50" charset="-127"/>
                </a:rPr>
                <a:t>Application</a:t>
              </a:r>
              <a:endParaRPr kumimoji="1" lang="en-US" altLang="ko-KR" sz="1625" dirty="0">
                <a:latin typeface="+mn-ea"/>
                <a:cs typeface="Pretendard" panose="02000503000000020004" pitchFamily="50" charset="-127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6190284" y="5299838"/>
              <a:ext cx="3446625" cy="29899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32172" indent="-232172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en-US" altLang="ko-KR" sz="1300" dirty="0">
                  <a:latin typeface="+mn-ea"/>
                  <a:cs typeface="Pretendard" panose="02000503000000020004" pitchFamily="50" charset="-127"/>
                </a:rPr>
                <a:t>Milestone / Activity / Task </a:t>
              </a:r>
            </a:p>
            <a:p>
              <a:pPr marL="232172" indent="-232172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en-US" altLang="ko-KR" sz="1300" dirty="0">
                  <a:latin typeface="+mn-ea"/>
                  <a:cs typeface="Pretendard" panose="02000503000000020004" pitchFamily="50" charset="-127"/>
                </a:rPr>
                <a:t>Milestone+Task</a:t>
              </a:r>
            </a:p>
            <a:p>
              <a:pPr marL="232172" indent="-232172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en-US" altLang="ko-KR" sz="1300" dirty="0">
                  <a:latin typeface="+mn-ea"/>
                  <a:cs typeface="Pretendard" panose="02000503000000020004" pitchFamily="50" charset="-127"/>
                </a:rPr>
                <a:t>Activity+Task</a:t>
              </a:r>
            </a:p>
            <a:p>
              <a:pPr marL="232172" indent="-232172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en-US" altLang="ko-KR" sz="1300" dirty="0">
                  <a:latin typeface="+mn-ea"/>
                  <a:cs typeface="Pretendard" panose="02000503000000020004" pitchFamily="50" charset="-127"/>
                </a:rPr>
                <a:t>Milestone + Activity + Task</a:t>
              </a:r>
            </a:p>
            <a:p>
              <a:pPr marL="232172" indent="-232172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en-US" altLang="ko-KR" sz="1300" dirty="0">
                  <a:latin typeface="+mn-ea"/>
                  <a:cs typeface="Pretendard" panose="02000503000000020004" pitchFamily="50" charset="-127"/>
                </a:rPr>
                <a:t>Milestone+Sub-Milestone+Task</a:t>
              </a:r>
            </a:p>
            <a:p>
              <a:pPr marL="232172" indent="-232172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en-US" altLang="ko-KR" sz="1300" dirty="0">
                  <a:latin typeface="+mn-ea"/>
                  <a:cs typeface="Pretendard" panose="02000503000000020004" pitchFamily="50" charset="-127"/>
                </a:rPr>
                <a:t>Etc.</a:t>
              </a: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298313" y="3679580"/>
            <a:ext cx="1853693" cy="1155658"/>
            <a:chOff x="502709" y="4162498"/>
            <a:chExt cx="2281468" cy="1422349"/>
          </a:xfrm>
        </p:grpSpPr>
        <p:grpSp>
          <p:nvGrpSpPr>
            <p:cNvPr id="76" name="그룹 75"/>
            <p:cNvGrpSpPr/>
            <p:nvPr/>
          </p:nvGrpSpPr>
          <p:grpSpPr>
            <a:xfrm>
              <a:off x="513954" y="4162498"/>
              <a:ext cx="1146665" cy="421416"/>
              <a:chOff x="513090" y="2178066"/>
              <a:chExt cx="1146665" cy="421416"/>
            </a:xfrm>
          </p:grpSpPr>
          <p:sp>
            <p:nvSpPr>
              <p:cNvPr id="83" name="직사각형 82"/>
              <p:cNvSpPr/>
              <p:nvPr/>
            </p:nvSpPr>
            <p:spPr>
              <a:xfrm>
                <a:off x="590550" y="2386588"/>
                <a:ext cx="929467" cy="112625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513090" y="2178066"/>
                <a:ext cx="1146665" cy="421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625" b="1">
                    <a:solidFill>
                      <a:srgbClr val="042F7B"/>
                    </a:solidFill>
                    <a:latin typeface="+mn-ea"/>
                    <a:cs typeface="Pretendard" panose="02000503000000020004" pitchFamily="50" charset="-127"/>
                  </a:rPr>
                  <a:t>Activity</a:t>
                </a:r>
              </a:p>
            </p:txBody>
          </p:sp>
        </p:grpSp>
        <p:grpSp>
          <p:nvGrpSpPr>
            <p:cNvPr id="77" name="그룹 76"/>
            <p:cNvGrpSpPr/>
            <p:nvPr/>
          </p:nvGrpSpPr>
          <p:grpSpPr>
            <a:xfrm>
              <a:off x="502709" y="4717486"/>
              <a:ext cx="2281468" cy="359863"/>
              <a:chOff x="502709" y="4717486"/>
              <a:chExt cx="2281468" cy="359863"/>
            </a:xfrm>
          </p:grpSpPr>
          <p:sp>
            <p:nvSpPr>
              <p:cNvPr id="81" name="직사각형 80"/>
              <p:cNvSpPr/>
              <p:nvPr/>
            </p:nvSpPr>
            <p:spPr>
              <a:xfrm>
                <a:off x="502709" y="4717486"/>
                <a:ext cx="1180205" cy="3598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3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Bar/Gantt</a:t>
                </a:r>
                <a:endParaRPr kumimoji="1" lang="en-US" altLang="ko-KR" sz="13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580377" y="4717486"/>
                <a:ext cx="1203800" cy="3598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3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From ~ To</a:t>
                </a:r>
                <a:endParaRPr kumimoji="1"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</p:grpSp>
        <p:grpSp>
          <p:nvGrpSpPr>
            <p:cNvPr id="78" name="그룹 77"/>
            <p:cNvGrpSpPr/>
            <p:nvPr/>
          </p:nvGrpSpPr>
          <p:grpSpPr>
            <a:xfrm>
              <a:off x="502709" y="5224984"/>
              <a:ext cx="1804100" cy="359863"/>
              <a:chOff x="502709" y="4792897"/>
              <a:chExt cx="1804100" cy="359863"/>
            </a:xfrm>
          </p:grpSpPr>
          <p:sp>
            <p:nvSpPr>
              <p:cNvPr id="79" name="직사각형 78"/>
              <p:cNvSpPr/>
              <p:nvPr/>
            </p:nvSpPr>
            <p:spPr>
              <a:xfrm>
                <a:off x="502709" y="4792897"/>
                <a:ext cx="647909" cy="3598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3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Task</a:t>
                </a: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580377" y="4792897"/>
                <a:ext cx="726432" cy="3598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3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Done</a:t>
                </a:r>
                <a:endParaRPr kumimoji="1"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2179131" y="3546646"/>
            <a:ext cx="3383600" cy="1404217"/>
            <a:chOff x="2684139" y="4281835"/>
            <a:chExt cx="4164431" cy="1728267"/>
          </a:xfrm>
        </p:grpSpPr>
        <p:sp>
          <p:nvSpPr>
            <p:cNvPr id="56" name="직사각형 55"/>
            <p:cNvSpPr/>
            <p:nvPr/>
          </p:nvSpPr>
          <p:spPr>
            <a:xfrm>
              <a:off x="2684139" y="4281835"/>
              <a:ext cx="4164431" cy="17282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>
                <a:latin typeface="+mn-ea"/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>
              <a:off x="2876299" y="4817276"/>
              <a:ext cx="3587008" cy="985236"/>
              <a:chOff x="8887225" y="2514504"/>
              <a:chExt cx="3587008" cy="985236"/>
            </a:xfrm>
          </p:grpSpPr>
          <p:sp>
            <p:nvSpPr>
              <p:cNvPr id="72" name="모서리가 둥근 직사각형 71"/>
              <p:cNvSpPr/>
              <p:nvPr/>
            </p:nvSpPr>
            <p:spPr>
              <a:xfrm>
                <a:off x="8903554" y="2703337"/>
                <a:ext cx="923278" cy="73419"/>
              </a:xfrm>
              <a:prstGeom prst="roundRect">
                <a:avLst>
                  <a:gd name="adj" fmla="val 50000"/>
                </a:avLst>
              </a:prstGeom>
              <a:solidFill>
                <a:srgbClr val="079C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73" name="모서리가 둥근 직사각형 72"/>
              <p:cNvSpPr/>
              <p:nvPr/>
            </p:nvSpPr>
            <p:spPr>
              <a:xfrm>
                <a:off x="8887225" y="2514504"/>
                <a:ext cx="1738391" cy="73419"/>
              </a:xfrm>
              <a:prstGeom prst="roundRect">
                <a:avLst>
                  <a:gd name="adj" fmla="val 50000"/>
                </a:avLst>
              </a:prstGeom>
              <a:solidFill>
                <a:srgbClr val="5361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74" name="모서리가 둥근 직사각형 73"/>
              <p:cNvSpPr/>
              <p:nvPr/>
            </p:nvSpPr>
            <p:spPr>
              <a:xfrm>
                <a:off x="8900087" y="2825900"/>
                <a:ext cx="923278" cy="73419"/>
              </a:xfrm>
              <a:prstGeom prst="roundRect">
                <a:avLst>
                  <a:gd name="adj" fmla="val 50000"/>
                </a:avLst>
              </a:prstGeom>
              <a:solidFill>
                <a:srgbClr val="079C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75" name="모서리가 둥근 직사각형 74"/>
              <p:cNvSpPr/>
              <p:nvPr/>
            </p:nvSpPr>
            <p:spPr>
              <a:xfrm>
                <a:off x="10741588" y="3049463"/>
                <a:ext cx="1732645" cy="73419"/>
              </a:xfrm>
              <a:prstGeom prst="roundRect">
                <a:avLst>
                  <a:gd name="adj" fmla="val 50000"/>
                </a:avLst>
              </a:prstGeom>
              <a:solidFill>
                <a:srgbClr val="2147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4" name="모서리가 둥근 직사각형 71">
                <a:extLst>
                  <a:ext uri="{FF2B5EF4-FFF2-40B4-BE49-F238E27FC236}">
                    <a16:creationId xmlns:a16="http://schemas.microsoft.com/office/drawing/2014/main" id="{0177C593-6A4F-8CDE-F371-C872FDC7D388}"/>
                  </a:ext>
                </a:extLst>
              </p:cNvPr>
              <p:cNvSpPr/>
              <p:nvPr/>
            </p:nvSpPr>
            <p:spPr>
              <a:xfrm>
                <a:off x="8897787" y="2940948"/>
                <a:ext cx="923278" cy="73419"/>
              </a:xfrm>
              <a:prstGeom prst="roundRect">
                <a:avLst>
                  <a:gd name="adj" fmla="val 50000"/>
                </a:avLst>
              </a:prstGeom>
              <a:solidFill>
                <a:srgbClr val="079C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6" name="모서리가 둥근 직사각형 71">
                <a:extLst>
                  <a:ext uri="{FF2B5EF4-FFF2-40B4-BE49-F238E27FC236}">
                    <a16:creationId xmlns:a16="http://schemas.microsoft.com/office/drawing/2014/main" id="{A5DC5A58-4E34-468C-AEA4-17FD06BE9F9F}"/>
                  </a:ext>
                </a:extLst>
              </p:cNvPr>
              <p:cNvSpPr/>
              <p:nvPr/>
            </p:nvSpPr>
            <p:spPr>
              <a:xfrm>
                <a:off x="10757594" y="3188710"/>
                <a:ext cx="923278" cy="73419"/>
              </a:xfrm>
              <a:prstGeom prst="roundRect">
                <a:avLst>
                  <a:gd name="adj" fmla="val 50000"/>
                </a:avLst>
              </a:prstGeom>
              <a:solidFill>
                <a:srgbClr val="2147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7" name="모서리가 둥근 직사각형 73">
                <a:extLst>
                  <a:ext uri="{FF2B5EF4-FFF2-40B4-BE49-F238E27FC236}">
                    <a16:creationId xmlns:a16="http://schemas.microsoft.com/office/drawing/2014/main" id="{FA7FA5F9-9786-EF5B-8348-B2704B655AA9}"/>
                  </a:ext>
                </a:extLst>
              </p:cNvPr>
              <p:cNvSpPr/>
              <p:nvPr/>
            </p:nvSpPr>
            <p:spPr>
              <a:xfrm>
                <a:off x="10754127" y="3311273"/>
                <a:ext cx="923278" cy="73419"/>
              </a:xfrm>
              <a:prstGeom prst="roundRect">
                <a:avLst>
                  <a:gd name="adj" fmla="val 50000"/>
                </a:avLst>
              </a:prstGeom>
              <a:solidFill>
                <a:srgbClr val="2147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8" name="모서리가 둥근 직사각형 71">
                <a:extLst>
                  <a:ext uri="{FF2B5EF4-FFF2-40B4-BE49-F238E27FC236}">
                    <a16:creationId xmlns:a16="http://schemas.microsoft.com/office/drawing/2014/main" id="{28FFFDEC-A391-EB40-E0CC-CBA713245FD0}"/>
                  </a:ext>
                </a:extLst>
              </p:cNvPr>
              <p:cNvSpPr/>
              <p:nvPr/>
            </p:nvSpPr>
            <p:spPr>
              <a:xfrm>
                <a:off x="10751827" y="3426321"/>
                <a:ext cx="923278" cy="73419"/>
              </a:xfrm>
              <a:prstGeom prst="roundRect">
                <a:avLst>
                  <a:gd name="adj" fmla="val 50000"/>
                </a:avLst>
              </a:prstGeom>
              <a:solidFill>
                <a:srgbClr val="2147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2758815" y="4450993"/>
              <a:ext cx="4005466" cy="359945"/>
              <a:chOff x="2817006" y="4896933"/>
              <a:chExt cx="4005466" cy="359945"/>
            </a:xfrm>
          </p:grpSpPr>
          <p:sp>
            <p:nvSpPr>
              <p:cNvPr id="59" name="직사각형 58"/>
              <p:cNvSpPr/>
              <p:nvPr/>
            </p:nvSpPr>
            <p:spPr>
              <a:xfrm>
                <a:off x="5654926" y="4897017"/>
                <a:ext cx="444303" cy="2367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10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2817006" y="4897017"/>
                <a:ext cx="387089" cy="2367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1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3130359" y="4897017"/>
                <a:ext cx="370615" cy="3598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2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3438460" y="4897017"/>
                <a:ext cx="387089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3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3763034" y="4896933"/>
                <a:ext cx="375679" cy="3598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4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4075397" y="4897017"/>
                <a:ext cx="387089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5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4392537" y="4897017"/>
                <a:ext cx="387089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6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4706470" y="4897017"/>
                <a:ext cx="387089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7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5020403" y="4897017"/>
                <a:ext cx="387089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8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5338343" y="4897017"/>
                <a:ext cx="387089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9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6016951" y="4897017"/>
                <a:ext cx="444303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11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6378169" y="4897017"/>
                <a:ext cx="444303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12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</p:grpSp>
      </p:grp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EC8DD237-80CA-24CE-37FF-69411823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60309" y="6589068"/>
            <a:ext cx="335348" cy="230832"/>
          </a:xfrm>
        </p:spPr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52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852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3">
            <a:extLst>
              <a:ext uri="{FF2B5EF4-FFF2-40B4-BE49-F238E27FC236}">
                <a16:creationId xmlns:a16="http://schemas.microsoft.com/office/drawing/2014/main" id="{FFDDB56F-3E73-4991-AD4B-A4095A6059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92" t="16279" r="2462" b="3993"/>
          <a:stretch/>
        </p:blipFill>
        <p:spPr bwMode="auto">
          <a:xfrm>
            <a:off x="322227" y="2904004"/>
            <a:ext cx="5411774" cy="3418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355600" dist="381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26" name="Picture 6">
            <a:extLst>
              <a:ext uri="{FF2B5EF4-FFF2-40B4-BE49-F238E27FC236}">
                <a16:creationId xmlns:a16="http://schemas.microsoft.com/office/drawing/2014/main" id="{36E71C8E-811A-40B1-8091-AF37868DF4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551"/>
          <a:stretch/>
        </p:blipFill>
        <p:spPr bwMode="auto">
          <a:xfrm>
            <a:off x="4594957" y="3953996"/>
            <a:ext cx="4825186" cy="246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355600" dist="381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D8BFC6-0FD2-67CF-C8F5-C010D39B5E6C}"/>
              </a:ext>
            </a:extLst>
          </p:cNvPr>
          <p:cNvSpPr txBox="1"/>
          <p:nvPr/>
        </p:nvSpPr>
        <p:spPr>
          <a:xfrm>
            <a:off x="50644" y="224870"/>
            <a:ext cx="4216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latin typeface="+mn-ea"/>
                <a:cs typeface="Pretendard" panose="02000503000000020004" pitchFamily="50" charset="-127"/>
              </a:rPr>
              <a:t>Project Management  </a:t>
            </a:r>
            <a:r>
              <a:rPr kumimoji="1" lang="en-US" altLang="ko-KR" dirty="0">
                <a:cs typeface="Pretendard" panose="02000503000000020004" pitchFamily="50" charset="-127"/>
              </a:rPr>
              <a:t>Cost/Budget 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ABF8577-F6D6-5BD0-070E-C2080D5E43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617617"/>
              </p:ext>
            </p:extLst>
          </p:nvPr>
        </p:nvGraphicFramePr>
        <p:xfrm>
          <a:off x="1645920" y="934973"/>
          <a:ext cx="7430703" cy="221249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62526">
                  <a:extLst>
                    <a:ext uri="{9D8B030D-6E8A-4147-A177-3AD203B41FA5}">
                      <a16:colId xmlns:a16="http://schemas.microsoft.com/office/drawing/2014/main" val="4017345105"/>
                    </a:ext>
                  </a:extLst>
                </a:gridCol>
                <a:gridCol w="702645">
                  <a:extLst>
                    <a:ext uri="{9D8B030D-6E8A-4147-A177-3AD203B41FA5}">
                      <a16:colId xmlns:a16="http://schemas.microsoft.com/office/drawing/2014/main" val="380225310"/>
                    </a:ext>
                  </a:extLst>
                </a:gridCol>
                <a:gridCol w="875899">
                  <a:extLst>
                    <a:ext uri="{9D8B030D-6E8A-4147-A177-3AD203B41FA5}">
                      <a16:colId xmlns:a16="http://schemas.microsoft.com/office/drawing/2014/main" val="272876122"/>
                    </a:ext>
                  </a:extLst>
                </a:gridCol>
                <a:gridCol w="1395663">
                  <a:extLst>
                    <a:ext uri="{9D8B030D-6E8A-4147-A177-3AD203B41FA5}">
                      <a16:colId xmlns:a16="http://schemas.microsoft.com/office/drawing/2014/main" val="362974929"/>
                    </a:ext>
                  </a:extLst>
                </a:gridCol>
                <a:gridCol w="3493970">
                  <a:extLst>
                    <a:ext uri="{9D8B030D-6E8A-4147-A177-3AD203B41FA5}">
                      <a16:colId xmlns:a16="http://schemas.microsoft.com/office/drawing/2014/main" val="972489046"/>
                    </a:ext>
                  </a:extLst>
                </a:gridCol>
              </a:tblGrid>
              <a:tr h="31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Unmanaged</a:t>
                      </a:r>
                      <a:endParaRPr lang="ko-KR" altLang="en-US" sz="1200" b="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/>
                        <a:t>연구비 관리 안함</a:t>
                      </a:r>
                      <a:endParaRPr lang="ko-KR" altLang="en-US" sz="1200" b="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477787345"/>
                  </a:ext>
                </a:extLst>
              </a:tr>
              <a:tr h="31607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Managed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Budget</a:t>
                      </a:r>
                      <a:r>
                        <a:rPr lang="ko-KR" altLang="en-US" sz="1200" dirty="0"/>
                        <a:t> 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Unmanaged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계획관리 안함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688214448"/>
                  </a:ext>
                </a:extLst>
              </a:tr>
              <a:tr h="31607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Managed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Lump-sum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PJ </a:t>
                      </a:r>
                      <a:r>
                        <a:rPr lang="ko-KR" altLang="en-US" sz="1200" dirty="0"/>
                        <a:t>전체 예산관리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557715079"/>
                  </a:ext>
                </a:extLst>
              </a:tr>
              <a:tr h="3160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Line Item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비목별 예산관리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450055117"/>
                  </a:ext>
                </a:extLst>
              </a:tr>
              <a:tr h="3160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Periodic Line Item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비목별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기간별 예산 관리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815025324"/>
                  </a:ext>
                </a:extLst>
              </a:tr>
              <a:tr h="31607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Actual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직접비만 관리</a:t>
                      </a:r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인건비 여부</a:t>
                      </a:r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8649114"/>
                  </a:ext>
                </a:extLst>
              </a:tr>
              <a:tr h="3160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간접비관리 포함</a:t>
                      </a:r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공통 </a:t>
                      </a:r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OH) 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276699984"/>
                  </a:ext>
                </a:extLst>
              </a:tr>
            </a:tbl>
          </a:graphicData>
        </a:graphic>
      </p:graphicFrame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09FA8C3A-1876-405E-F394-0C374C55658D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53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3630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 128"/>
          <p:cNvSpPr/>
          <p:nvPr/>
        </p:nvSpPr>
        <p:spPr>
          <a:xfrm>
            <a:off x="470460" y="959271"/>
            <a:ext cx="4256999" cy="4191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25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Technology Category, Knowledge Graph </a:t>
            </a:r>
          </a:p>
        </p:txBody>
      </p:sp>
      <p:grpSp>
        <p:nvGrpSpPr>
          <p:cNvPr id="131" name="그룹 130"/>
          <p:cNvGrpSpPr/>
          <p:nvPr/>
        </p:nvGrpSpPr>
        <p:grpSpPr>
          <a:xfrm>
            <a:off x="5599503" y="3164679"/>
            <a:ext cx="3923000" cy="3063137"/>
            <a:chOff x="7212424" y="1484313"/>
            <a:chExt cx="4531450" cy="3505574"/>
          </a:xfrm>
        </p:grpSpPr>
        <p:grpSp>
          <p:nvGrpSpPr>
            <p:cNvPr id="143" name="그룹 142"/>
            <p:cNvGrpSpPr/>
            <p:nvPr/>
          </p:nvGrpSpPr>
          <p:grpSpPr>
            <a:xfrm>
              <a:off x="7212424" y="1541835"/>
              <a:ext cx="2178022" cy="3448052"/>
              <a:chOff x="7337935" y="1782640"/>
              <a:chExt cx="2178024" cy="3448050"/>
            </a:xfrm>
          </p:grpSpPr>
          <p:grpSp>
            <p:nvGrpSpPr>
              <p:cNvPr id="151" name="그룹 150"/>
              <p:cNvGrpSpPr/>
              <p:nvPr/>
            </p:nvGrpSpPr>
            <p:grpSpPr>
              <a:xfrm>
                <a:off x="7490735" y="1782640"/>
                <a:ext cx="1875625" cy="3448050"/>
                <a:chOff x="7925600" y="1552573"/>
                <a:chExt cx="1875625" cy="3448052"/>
              </a:xfrm>
            </p:grpSpPr>
            <p:sp>
              <p:nvSpPr>
                <p:cNvPr id="155" name="직사각형 154"/>
                <p:cNvSpPr/>
                <p:nvPr/>
              </p:nvSpPr>
              <p:spPr>
                <a:xfrm>
                  <a:off x="7925600" y="1552573"/>
                  <a:ext cx="1875625" cy="34480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482600" dist="38100" dir="2700000" sx="104000" sy="104000" algn="tl" rotWithShape="0">
                    <a:prstClr val="black">
                      <a:alpha val="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pic>
              <p:nvPicPr>
                <p:cNvPr id="156" name="Picture 11">
                  <a:extLst>
                    <a:ext uri="{FF2B5EF4-FFF2-40B4-BE49-F238E27FC236}">
                      <a16:creationId xmlns:a16="http://schemas.microsoft.com/office/drawing/2014/main" id="{31198317-B989-B108-F7D3-C908506017C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1" t="898" b="12766"/>
                <a:stretch/>
              </p:blipFill>
              <p:spPr bwMode="auto">
                <a:xfrm>
                  <a:off x="8023165" y="1673012"/>
                  <a:ext cx="1677116" cy="3207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52" name="그룹 151"/>
              <p:cNvGrpSpPr/>
              <p:nvPr/>
            </p:nvGrpSpPr>
            <p:grpSpPr>
              <a:xfrm>
                <a:off x="7337935" y="3109537"/>
                <a:ext cx="2178024" cy="390982"/>
                <a:chOff x="7772800" y="2885616"/>
                <a:chExt cx="2178024" cy="390982"/>
              </a:xfrm>
            </p:grpSpPr>
            <p:sp>
              <p:nvSpPr>
                <p:cNvPr id="153" name="직사각형 152"/>
                <p:cNvSpPr/>
                <p:nvPr/>
              </p:nvSpPr>
              <p:spPr>
                <a:xfrm>
                  <a:off x="7772800" y="2885616"/>
                  <a:ext cx="2178024" cy="39098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42F7B"/>
                  </a:solidFill>
                </a:ln>
                <a:effectLst>
                  <a:outerShdw blurRad="482600" dist="38100" dir="2700000" sx="104000" sy="104000" algn="tl" rotWithShape="0">
                    <a:prstClr val="black">
                      <a:alpha val="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pic>
              <p:nvPicPr>
                <p:cNvPr id="154" name="Picture 11">
                  <a:extLst>
                    <a:ext uri="{FF2B5EF4-FFF2-40B4-BE49-F238E27FC236}">
                      <a16:creationId xmlns:a16="http://schemas.microsoft.com/office/drawing/2014/main" id="{31198317-B989-B108-F7D3-C908506017C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24" t="35039" r="27361" b="61026"/>
                <a:stretch/>
              </p:blipFill>
              <p:spPr bwMode="auto">
                <a:xfrm>
                  <a:off x="7951421" y="2997011"/>
                  <a:ext cx="1693463" cy="2047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144" name="그룹 143"/>
            <p:cNvGrpSpPr/>
            <p:nvPr/>
          </p:nvGrpSpPr>
          <p:grpSpPr>
            <a:xfrm>
              <a:off x="9834677" y="1484313"/>
              <a:ext cx="1909197" cy="2950612"/>
              <a:chOff x="10103624" y="1725119"/>
              <a:chExt cx="1909198" cy="2950611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F6469C53-9180-8EC3-3593-040B0A0DEFDB}"/>
                  </a:ext>
                </a:extLst>
              </p:cNvPr>
              <p:cNvSpPr txBox="1"/>
              <p:nvPr/>
            </p:nvSpPr>
            <p:spPr>
              <a:xfrm>
                <a:off x="10106580" y="1725119"/>
                <a:ext cx="1906242" cy="1053859"/>
              </a:xfrm>
              <a:prstGeom prst="rect">
                <a:avLst/>
              </a:prstGeom>
              <a:solidFill>
                <a:srgbClr val="042F7B"/>
              </a:solidFill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975" b="1">
                    <a:solidFill>
                      <a:schemeClr val="bg1"/>
                    </a:solidFill>
                    <a:latin typeface="+mn-ea"/>
                  </a:rPr>
                  <a:t>Knowledge(Document)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813">
                    <a:solidFill>
                      <a:schemeClr val="bg1"/>
                    </a:solidFill>
                    <a:latin typeface="+mn-ea"/>
                  </a:rPr>
                  <a:t>- </a:t>
                </a:r>
                <a:r>
                  <a:rPr lang="ko-KR" altLang="en-US" sz="813">
                    <a:solidFill>
                      <a:schemeClr val="bg1"/>
                    </a:solidFill>
                    <a:latin typeface="+mn-ea"/>
                  </a:rPr>
                  <a:t>연구성과물</a:t>
                </a:r>
                <a:endParaRPr lang="en-US" altLang="ko-KR" sz="813">
                  <a:solidFill>
                    <a:schemeClr val="bg1"/>
                  </a:solidFill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813">
                    <a:solidFill>
                      <a:schemeClr val="bg1"/>
                    </a:solidFill>
                    <a:latin typeface="+mn-ea"/>
                  </a:rPr>
                  <a:t>- </a:t>
                </a:r>
                <a:r>
                  <a:rPr lang="ko-KR" altLang="en-US" sz="813">
                    <a:solidFill>
                      <a:schemeClr val="bg1"/>
                    </a:solidFill>
                    <a:latin typeface="+mn-ea"/>
                  </a:rPr>
                  <a:t>특허</a:t>
                </a:r>
                <a:r>
                  <a:rPr lang="en-US" altLang="ko-KR" sz="813">
                    <a:solidFill>
                      <a:schemeClr val="bg1"/>
                    </a:solidFill>
                    <a:latin typeface="+mn-ea"/>
                  </a:rPr>
                  <a:t>/</a:t>
                </a:r>
                <a:r>
                  <a:rPr lang="ko-KR" altLang="en-US" sz="813">
                    <a:solidFill>
                      <a:schemeClr val="bg1"/>
                    </a:solidFill>
                    <a:latin typeface="+mn-ea"/>
                  </a:rPr>
                  <a:t>논문</a:t>
                </a:r>
                <a:endParaRPr lang="en-US" altLang="ko-KR" sz="813">
                  <a:solidFill>
                    <a:schemeClr val="bg1"/>
                  </a:solidFill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813">
                    <a:solidFill>
                      <a:schemeClr val="bg1"/>
                    </a:solidFill>
                    <a:latin typeface="+mn-ea"/>
                  </a:rPr>
                  <a:t>- </a:t>
                </a:r>
                <a:r>
                  <a:rPr lang="ko-KR" altLang="en-US" sz="813">
                    <a:solidFill>
                      <a:schemeClr val="bg1"/>
                    </a:solidFill>
                    <a:latin typeface="+mn-ea"/>
                  </a:rPr>
                  <a:t>기타 외부입수 자료</a:t>
                </a:r>
                <a:endParaRPr lang="ko-KR" altLang="en-US" sz="813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F6469C53-9180-8EC3-3593-040B0A0DEFDB}"/>
                  </a:ext>
                </a:extLst>
              </p:cNvPr>
              <p:cNvSpPr txBox="1"/>
              <p:nvPr/>
            </p:nvSpPr>
            <p:spPr>
              <a:xfrm>
                <a:off x="10103626" y="3004947"/>
                <a:ext cx="1819434" cy="591878"/>
              </a:xfrm>
              <a:prstGeom prst="rect">
                <a:avLst/>
              </a:prstGeom>
              <a:solidFill>
                <a:srgbClr val="042F7B"/>
              </a:solidFill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975" b="1">
                    <a:solidFill>
                      <a:schemeClr val="bg1"/>
                    </a:solidFill>
                    <a:latin typeface="+mn-ea"/>
                  </a:rPr>
                  <a:t>Project History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813">
                    <a:solidFill>
                      <a:schemeClr val="bg1"/>
                    </a:solidFill>
                    <a:latin typeface="+mn-ea"/>
                  </a:rPr>
                  <a:t>- Project &amp; Activity </a:t>
                </a:r>
                <a:r>
                  <a:rPr lang="ko-KR" altLang="en-US" sz="813">
                    <a:solidFill>
                      <a:schemeClr val="bg1"/>
                    </a:solidFill>
                    <a:latin typeface="+mn-ea"/>
                  </a:rPr>
                  <a:t> 성과물</a:t>
                </a:r>
                <a:endParaRPr lang="en-US" altLang="ko-KR" sz="813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F6469C53-9180-8EC3-3593-040B0A0DEFDB}"/>
                  </a:ext>
                </a:extLst>
              </p:cNvPr>
              <p:cNvSpPr txBox="1"/>
              <p:nvPr/>
            </p:nvSpPr>
            <p:spPr>
              <a:xfrm>
                <a:off x="10103624" y="3852861"/>
                <a:ext cx="1474171" cy="822869"/>
              </a:xfrm>
              <a:prstGeom prst="rect">
                <a:avLst/>
              </a:prstGeom>
              <a:solidFill>
                <a:srgbClr val="042F7B"/>
              </a:solidFill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975" b="1">
                    <a:solidFill>
                      <a:schemeClr val="bg1"/>
                    </a:solidFill>
                    <a:latin typeface="+mn-ea"/>
                  </a:rPr>
                  <a:t>Human Resource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813">
                    <a:solidFill>
                      <a:schemeClr val="bg1"/>
                    </a:solidFill>
                    <a:latin typeface="+mn-ea"/>
                  </a:rPr>
                  <a:t>- </a:t>
                </a:r>
                <a:r>
                  <a:rPr lang="ko-KR" altLang="en-US" sz="813">
                    <a:solidFill>
                      <a:schemeClr val="bg1"/>
                    </a:solidFill>
                    <a:latin typeface="+mn-ea"/>
                  </a:rPr>
                  <a:t>내부 전문가</a:t>
                </a:r>
                <a:endParaRPr lang="en-US" altLang="ko-KR" sz="813">
                  <a:solidFill>
                    <a:schemeClr val="bg1"/>
                  </a:solidFill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813">
                    <a:solidFill>
                      <a:schemeClr val="bg1"/>
                    </a:solidFill>
                    <a:latin typeface="+mn-ea"/>
                  </a:rPr>
                  <a:t>- </a:t>
                </a:r>
                <a:r>
                  <a:rPr lang="ko-KR" altLang="en-US" sz="813">
                    <a:solidFill>
                      <a:schemeClr val="bg1"/>
                    </a:solidFill>
                    <a:latin typeface="+mn-ea"/>
                  </a:rPr>
                  <a:t>외부 전문가</a:t>
                </a:r>
                <a:r>
                  <a:rPr lang="en-US" altLang="ko-KR" sz="813">
                    <a:solidFill>
                      <a:schemeClr val="bg1"/>
                    </a:solidFill>
                    <a:latin typeface="+mn-ea"/>
                  </a:rPr>
                  <a:t>/</a:t>
                </a:r>
                <a:r>
                  <a:rPr lang="ko-KR" altLang="en-US" sz="813">
                    <a:solidFill>
                      <a:schemeClr val="bg1"/>
                    </a:solidFill>
                    <a:latin typeface="+mn-ea"/>
                  </a:rPr>
                  <a:t>기관</a:t>
                </a:r>
                <a:endParaRPr lang="ko-KR" altLang="en-US" sz="813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145" name="그룹 144"/>
            <p:cNvGrpSpPr/>
            <p:nvPr/>
          </p:nvGrpSpPr>
          <p:grpSpPr>
            <a:xfrm>
              <a:off x="9390453" y="2011241"/>
              <a:ext cx="447185" cy="2012249"/>
              <a:chOff x="9659148" y="2252048"/>
              <a:chExt cx="447432" cy="2012249"/>
            </a:xfrm>
          </p:grpSpPr>
          <p:cxnSp>
            <p:nvCxnSpPr>
              <p:cNvPr id="146" name="직선 화살표 연결선 145"/>
              <p:cNvCxnSpPr>
                <a:stCxn id="153" idx="3"/>
                <a:endCxn id="149" idx="1"/>
              </p:cNvCxnSpPr>
              <p:nvPr/>
            </p:nvCxnSpPr>
            <p:spPr>
              <a:xfrm flipV="1">
                <a:off x="9659148" y="3300886"/>
                <a:ext cx="444217" cy="4143"/>
              </a:xfrm>
              <a:prstGeom prst="straightConnector1">
                <a:avLst/>
              </a:prstGeom>
              <a:ln>
                <a:solidFill>
                  <a:srgbClr val="042F7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꺾인 연결선 146"/>
              <p:cNvCxnSpPr>
                <a:stCxn id="148" idx="1"/>
                <a:endCxn id="150" idx="1"/>
              </p:cNvCxnSpPr>
              <p:nvPr/>
            </p:nvCxnSpPr>
            <p:spPr>
              <a:xfrm rot="10800000" flipV="1">
                <a:off x="10103625" y="2252048"/>
                <a:ext cx="2955" cy="2012249"/>
              </a:xfrm>
              <a:prstGeom prst="bentConnector3">
                <a:avLst>
                  <a:gd name="adj1" fmla="val 9621033"/>
                </a:avLst>
              </a:prstGeom>
              <a:ln>
                <a:solidFill>
                  <a:srgbClr val="042F7B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3" name="그룹 162"/>
          <p:cNvGrpSpPr/>
          <p:nvPr/>
        </p:nvGrpSpPr>
        <p:grpSpPr>
          <a:xfrm>
            <a:off x="288284" y="1560016"/>
            <a:ext cx="5093027" cy="3737967"/>
            <a:chOff x="347495" y="1915702"/>
            <a:chExt cx="6268341" cy="4600575"/>
          </a:xfrm>
        </p:grpSpPr>
        <p:grpSp>
          <p:nvGrpSpPr>
            <p:cNvPr id="133" name="그룹 132"/>
            <p:cNvGrpSpPr/>
            <p:nvPr/>
          </p:nvGrpSpPr>
          <p:grpSpPr>
            <a:xfrm>
              <a:off x="347495" y="1915702"/>
              <a:ext cx="3665638" cy="4600575"/>
              <a:chOff x="3720974" y="1466849"/>
              <a:chExt cx="3665638" cy="4600575"/>
            </a:xfrm>
          </p:grpSpPr>
          <p:sp>
            <p:nvSpPr>
              <p:cNvPr id="140" name="직사각형 139"/>
              <p:cNvSpPr/>
              <p:nvPr/>
            </p:nvSpPr>
            <p:spPr>
              <a:xfrm>
                <a:off x="3720974" y="1466849"/>
                <a:ext cx="3665638" cy="4600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82600" dist="38100" dir="2700000" sx="104000" sy="104000" algn="tl" rotWithShape="0">
                  <a:prstClr val="black">
                    <a:alpha val="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pic>
            <p:nvPicPr>
              <p:cNvPr id="141" name="Picture 2">
                <a:extLst>
                  <a:ext uri="{FF2B5EF4-FFF2-40B4-BE49-F238E27FC236}">
                    <a16:creationId xmlns:a16="http://schemas.microsoft.com/office/drawing/2014/main" id="{3BEA3AF4-B866-111A-6FEC-73C3469AF5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10000"/>
                        </a14:imgEffect>
                      </a14:imgLayer>
                    </a14:imgProps>
                  </a:ext>
                </a:extLst>
              </a:blip>
              <a:srcRect l="1656" t="10225" r="76065" b="4243"/>
              <a:stretch/>
            </p:blipFill>
            <p:spPr bwMode="auto">
              <a:xfrm>
                <a:off x="3861907" y="1669882"/>
                <a:ext cx="1459241" cy="42594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2" name="Picture 2">
                <a:extLst>
                  <a:ext uri="{FF2B5EF4-FFF2-40B4-BE49-F238E27FC236}">
                    <a16:creationId xmlns:a16="http://schemas.microsoft.com/office/drawing/2014/main" id="{8FB1E111-6759-9477-7CC3-FA8CCC1C0B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10000"/>
                        </a14:imgEffect>
                      </a14:imgLayer>
                    </a14:imgProps>
                  </a:ext>
                </a:extLst>
              </a:blip>
              <a:srcRect l="41843" t="10225" r="30476" b="4243"/>
              <a:stretch/>
            </p:blipFill>
            <p:spPr bwMode="auto">
              <a:xfrm>
                <a:off x="5321148" y="1669881"/>
                <a:ext cx="1813077" cy="42594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61" name="그룹 160"/>
            <p:cNvGrpSpPr/>
            <p:nvPr/>
          </p:nvGrpSpPr>
          <p:grpSpPr>
            <a:xfrm>
              <a:off x="1927236" y="3901718"/>
              <a:ext cx="4688600" cy="1081036"/>
              <a:chOff x="2088602" y="3901718"/>
              <a:chExt cx="4688600" cy="1081036"/>
            </a:xfrm>
          </p:grpSpPr>
          <p:grpSp>
            <p:nvGrpSpPr>
              <p:cNvPr id="135" name="그룹 134"/>
              <p:cNvGrpSpPr/>
              <p:nvPr/>
            </p:nvGrpSpPr>
            <p:grpSpPr>
              <a:xfrm>
                <a:off x="2088602" y="3901718"/>
                <a:ext cx="3334551" cy="1081036"/>
                <a:chOff x="4547681" y="3538590"/>
                <a:chExt cx="3334551" cy="1081036"/>
              </a:xfrm>
            </p:grpSpPr>
            <p:sp>
              <p:nvSpPr>
                <p:cNvPr id="138" name="직사각형 137"/>
                <p:cNvSpPr/>
                <p:nvPr/>
              </p:nvSpPr>
              <p:spPr>
                <a:xfrm>
                  <a:off x="4547681" y="3538590"/>
                  <a:ext cx="3334551" cy="10810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42F7B"/>
                  </a:solidFill>
                </a:ln>
                <a:effectLst>
                  <a:outerShdw blurRad="482600" dist="38100" dir="2700000" sx="104000" sy="104000" algn="tl" rotWithShape="0">
                    <a:prstClr val="black">
                      <a:alpha val="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pic>
              <p:nvPicPr>
                <p:cNvPr id="139" name="Picture 2">
                  <a:extLst>
                    <a:ext uri="{FF2B5EF4-FFF2-40B4-BE49-F238E27FC236}">
                      <a16:creationId xmlns:a16="http://schemas.microsoft.com/office/drawing/2014/main" id="{8FB1E111-6759-9477-7CC3-FA8CCC1C0B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/>
                <a:srcRect l="44761" t="45915" r="23641" b="42638"/>
                <a:stretch/>
              </p:blipFill>
              <p:spPr bwMode="auto">
                <a:xfrm>
                  <a:off x="4582084" y="3638551"/>
                  <a:ext cx="3181751" cy="8763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6469C53-9180-8EC3-3593-040B0A0DEFDB}"/>
                  </a:ext>
                </a:extLst>
              </p:cNvPr>
              <p:cNvSpPr txBox="1"/>
              <p:nvPr/>
            </p:nvSpPr>
            <p:spPr>
              <a:xfrm>
                <a:off x="5691697" y="4024330"/>
                <a:ext cx="1085505" cy="822869"/>
              </a:xfrm>
              <a:prstGeom prst="rect">
                <a:avLst/>
              </a:prstGeom>
              <a:solidFill>
                <a:srgbClr val="042F7B"/>
              </a:solidFill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975" b="1">
                    <a:solidFill>
                      <a:schemeClr val="bg1"/>
                    </a:solidFill>
                    <a:latin typeface="+mn-ea"/>
                  </a:rPr>
                  <a:t>Strategy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813">
                    <a:solidFill>
                      <a:schemeClr val="bg1"/>
                    </a:solidFill>
                    <a:latin typeface="+mn-ea"/>
                  </a:rPr>
                  <a:t>- TRM/PRM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813">
                    <a:solidFill>
                      <a:schemeClr val="bg1"/>
                    </a:solidFill>
                    <a:latin typeface="+mn-ea"/>
                  </a:rPr>
                  <a:t>- Project </a:t>
                </a:r>
                <a:r>
                  <a:rPr lang="en-US" altLang="ko-KR" sz="813" dirty="0">
                    <a:solidFill>
                      <a:schemeClr val="bg1"/>
                    </a:solidFill>
                    <a:latin typeface="+mn-ea"/>
                  </a:rPr>
                  <a:t>Pools</a:t>
                </a:r>
                <a:endParaRPr lang="ko-KR" altLang="en-US" sz="813" dirty="0">
                  <a:solidFill>
                    <a:schemeClr val="bg1"/>
                  </a:solidFill>
                  <a:latin typeface="+mn-ea"/>
                </a:endParaRPr>
              </a:p>
            </p:txBody>
          </p:sp>
          <p:cxnSp>
            <p:nvCxnSpPr>
              <p:cNvPr id="160" name="직선 화살표 연결선 159"/>
              <p:cNvCxnSpPr>
                <a:stCxn id="138" idx="3"/>
                <a:endCxn id="136" idx="1"/>
              </p:cNvCxnSpPr>
              <p:nvPr/>
            </p:nvCxnSpPr>
            <p:spPr>
              <a:xfrm flipV="1">
                <a:off x="5423153" y="4435765"/>
                <a:ext cx="268544" cy="6471"/>
              </a:xfrm>
              <a:prstGeom prst="straightConnector1">
                <a:avLst/>
              </a:prstGeom>
              <a:ln>
                <a:solidFill>
                  <a:srgbClr val="042F7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424BB9A-86AC-576F-740B-F7453366EFCA}"/>
              </a:ext>
            </a:extLst>
          </p:cNvPr>
          <p:cNvSpPr txBox="1"/>
          <p:nvPr/>
        </p:nvSpPr>
        <p:spPr>
          <a:xfrm>
            <a:off x="50644" y="224870"/>
            <a:ext cx="4273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latin typeface="+mn-ea"/>
                <a:cs typeface="Pretendard" panose="02000503000000020004" pitchFamily="50" charset="-127"/>
              </a:rPr>
              <a:t>Project Management  </a:t>
            </a:r>
            <a:r>
              <a:rPr kumimoji="1" lang="en-US" altLang="ko-KR" dirty="0">
                <a:cs typeface="Pretendard" panose="02000503000000020004" pitchFamily="50" charset="-127"/>
              </a:rPr>
              <a:t>Knowledge</a:t>
            </a:r>
            <a:r>
              <a:rPr kumimoji="1" lang="ko-KR" altLang="en-US" sz="2000" b="1" dirty="0">
                <a:latin typeface="+mn-ea"/>
                <a:cs typeface="Pretendard" panose="02000503000000020004" pitchFamily="50" charset="-127"/>
              </a:rPr>
              <a:t> </a:t>
            </a:r>
            <a:endParaRPr kumimoji="1" lang="en-US" altLang="ko-KR" sz="2000" b="1" dirty="0">
              <a:latin typeface="+mn-ea"/>
              <a:cs typeface="Pretendard" panose="0200050300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B098E95-B9ED-0C01-5D52-58678B0EF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60309" y="6589068"/>
            <a:ext cx="335348" cy="230832"/>
          </a:xfrm>
        </p:spPr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54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8480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644FE378-540C-5338-67C2-DAC80C3195C1}"/>
              </a:ext>
            </a:extLst>
          </p:cNvPr>
          <p:cNvSpPr/>
          <p:nvPr/>
        </p:nvSpPr>
        <p:spPr>
          <a:xfrm>
            <a:off x="842523" y="1629745"/>
            <a:ext cx="8195428" cy="4374688"/>
          </a:xfrm>
          <a:prstGeom prst="roundRect">
            <a:avLst>
              <a:gd name="adj" fmla="val 6240"/>
            </a:avLst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A67BB75-3B4C-50E2-07DA-344C3254AA26}"/>
              </a:ext>
            </a:extLst>
          </p:cNvPr>
          <p:cNvSpPr/>
          <p:nvPr/>
        </p:nvSpPr>
        <p:spPr>
          <a:xfrm>
            <a:off x="3244395" y="2305678"/>
            <a:ext cx="1185681" cy="1982189"/>
          </a:xfrm>
          <a:prstGeom prst="roundRect">
            <a:avLst>
              <a:gd name="adj" fmla="val 1149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D41339-DDF6-E0B8-2CDF-750659D5E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43665" y="6589068"/>
            <a:ext cx="251992" cy="230832"/>
          </a:xfrm>
        </p:spPr>
        <p:txBody>
          <a:bodyPr/>
          <a:lstStyle/>
          <a:p>
            <a:fld id="{6073FEC6-E27D-405C-9F00-6E071EC13BA2}" type="slidenum">
              <a:rPr lang="ko-KR" altLang="en-US" smtClean="0"/>
              <a:t>55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57B466-4955-3791-F6F6-2DAFD3FAAF67}"/>
              </a:ext>
            </a:extLst>
          </p:cNvPr>
          <p:cNvSpPr txBox="1"/>
          <p:nvPr/>
        </p:nvSpPr>
        <p:spPr>
          <a:xfrm>
            <a:off x="3284096" y="2657828"/>
            <a:ext cx="1084272" cy="1318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38" dirty="0"/>
              <a:t>Project Pools</a:t>
            </a:r>
          </a:p>
          <a:p>
            <a:pPr marL="232172" indent="-86420">
              <a:buFontTx/>
              <a:buChar char="-"/>
            </a:pPr>
            <a:r>
              <a:rPr lang="en-US" altLang="ko-KR" sz="1138" dirty="0"/>
              <a:t>Plan</a:t>
            </a:r>
          </a:p>
          <a:p>
            <a:pPr marL="232172" indent="-86420">
              <a:buFontTx/>
              <a:buChar char="-"/>
            </a:pPr>
            <a:r>
              <a:rPr lang="en-US" altLang="ko-KR" sz="1138" dirty="0"/>
              <a:t>On Going</a:t>
            </a:r>
          </a:p>
          <a:p>
            <a:pPr marL="232172" indent="-86420">
              <a:buFontTx/>
              <a:buChar char="-"/>
            </a:pPr>
            <a:endParaRPr lang="en-US" altLang="ko-KR" sz="1138" dirty="0"/>
          </a:p>
          <a:p>
            <a:pPr algn="ctr"/>
            <a:r>
              <a:rPr lang="en-US" altLang="ko-KR" sz="1138" dirty="0"/>
              <a:t>Resource</a:t>
            </a:r>
          </a:p>
          <a:p>
            <a:pPr marL="214114" indent="-68362">
              <a:buFontTx/>
              <a:buChar char="-"/>
            </a:pPr>
            <a:r>
              <a:rPr lang="en-US" altLang="ko-KR" sz="1138" dirty="0"/>
              <a:t> Portfolio </a:t>
            </a:r>
          </a:p>
          <a:p>
            <a:pPr marL="214114" indent="-68362">
              <a:buFontTx/>
              <a:buChar char="-"/>
            </a:pPr>
            <a:r>
              <a:rPr lang="en-US" altLang="ko-KR" sz="1138" dirty="0"/>
              <a:t> Cash Flow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BE3BDA-C807-8855-960F-08640A180CD5}"/>
              </a:ext>
            </a:extLst>
          </p:cNvPr>
          <p:cNvSpPr txBox="1"/>
          <p:nvPr/>
        </p:nvSpPr>
        <p:spPr>
          <a:xfrm>
            <a:off x="7374007" y="1822566"/>
            <a:ext cx="137730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/>
              <a:t>Business Model</a:t>
            </a:r>
            <a:endParaRPr lang="ko-KR" altLang="en-US" sz="13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AFF207-0045-D104-2EAF-E8F9A65CD2C3}"/>
              </a:ext>
            </a:extLst>
          </p:cNvPr>
          <p:cNvSpPr txBox="1"/>
          <p:nvPr/>
        </p:nvSpPr>
        <p:spPr>
          <a:xfrm>
            <a:off x="1421548" y="2341042"/>
            <a:ext cx="942887" cy="442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38" dirty="0"/>
              <a:t>Strategy</a:t>
            </a:r>
          </a:p>
          <a:p>
            <a:pPr algn="ctr"/>
            <a:r>
              <a:rPr lang="en-US" altLang="ko-KR" sz="1138" dirty="0"/>
              <a:t>(Top Down)</a:t>
            </a:r>
            <a:endParaRPr lang="ko-KR" altLang="en-US" sz="1138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22DFCF-C6D0-AF2E-D138-2898C2D52F96}"/>
              </a:ext>
            </a:extLst>
          </p:cNvPr>
          <p:cNvSpPr txBox="1"/>
          <p:nvPr/>
        </p:nvSpPr>
        <p:spPr>
          <a:xfrm>
            <a:off x="1379327" y="3571039"/>
            <a:ext cx="1164101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38" dirty="0"/>
              <a:t>외부 제안</a:t>
            </a:r>
            <a:r>
              <a:rPr lang="en-US" altLang="ko-KR" sz="1138" dirty="0"/>
              <a:t>/</a:t>
            </a:r>
            <a:r>
              <a:rPr lang="ko-KR" altLang="en-US" sz="1138" dirty="0"/>
              <a:t>공모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50E4AE-A0E8-A45E-C0FD-FA048E3C26D5}"/>
              </a:ext>
            </a:extLst>
          </p:cNvPr>
          <p:cNvSpPr txBox="1"/>
          <p:nvPr/>
        </p:nvSpPr>
        <p:spPr>
          <a:xfrm>
            <a:off x="1507729" y="4030137"/>
            <a:ext cx="768160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38"/>
              <a:t>벤처기업</a:t>
            </a:r>
            <a:endParaRPr lang="ko-KR" altLang="en-US" sz="1138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225EEF-7A9E-E6BB-507C-B7E220C5DC00}"/>
              </a:ext>
            </a:extLst>
          </p:cNvPr>
          <p:cNvSpPr txBox="1"/>
          <p:nvPr/>
        </p:nvSpPr>
        <p:spPr>
          <a:xfrm>
            <a:off x="5158139" y="2289784"/>
            <a:ext cx="814647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8" dirty="0"/>
              <a:t>License In</a:t>
            </a:r>
            <a:endParaRPr lang="ko-KR" altLang="en-US" sz="1138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C1038-DA0D-A911-D2E6-3869DBDA5032}"/>
              </a:ext>
            </a:extLst>
          </p:cNvPr>
          <p:cNvSpPr txBox="1"/>
          <p:nvPr/>
        </p:nvSpPr>
        <p:spPr>
          <a:xfrm>
            <a:off x="5101680" y="2772987"/>
            <a:ext cx="947695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8" dirty="0"/>
              <a:t>Outsourcing</a:t>
            </a:r>
            <a:endParaRPr lang="ko-KR" altLang="en-US" sz="1138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D03343-1304-CAFB-365F-9A0400CCA115}"/>
              </a:ext>
            </a:extLst>
          </p:cNvPr>
          <p:cNvSpPr txBox="1"/>
          <p:nvPr/>
        </p:nvSpPr>
        <p:spPr>
          <a:xfrm>
            <a:off x="2817118" y="5293342"/>
            <a:ext cx="2042547" cy="442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38" dirty="0"/>
              <a:t>Outsourcing Vendor Long List</a:t>
            </a:r>
          </a:p>
          <a:p>
            <a:pPr algn="ctr"/>
            <a:r>
              <a:rPr lang="en-US" altLang="ko-KR" sz="1138" dirty="0"/>
              <a:t>(</a:t>
            </a:r>
            <a:r>
              <a:rPr lang="ko-KR" altLang="en-US" sz="1138" dirty="0"/>
              <a:t>학교</a:t>
            </a:r>
            <a:r>
              <a:rPr lang="en-US" altLang="ko-KR" sz="1138" dirty="0"/>
              <a:t>, </a:t>
            </a:r>
            <a:r>
              <a:rPr lang="ko-KR" altLang="en-US" sz="1138" dirty="0"/>
              <a:t>연구소</a:t>
            </a:r>
            <a:r>
              <a:rPr lang="en-US" altLang="ko-KR" sz="1138" dirty="0"/>
              <a:t>, </a:t>
            </a:r>
            <a:r>
              <a:rPr lang="ko-KR" altLang="en-US" sz="1138" dirty="0"/>
              <a:t>벤처기업</a:t>
            </a:r>
            <a:r>
              <a:rPr lang="en-US" altLang="ko-KR" sz="1138" dirty="0"/>
              <a:t>, etc.)</a:t>
            </a:r>
            <a:endParaRPr lang="ko-KR" altLang="en-US" sz="1138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13460D-F8A0-D9C4-6B95-B82D4684C743}"/>
              </a:ext>
            </a:extLst>
          </p:cNvPr>
          <p:cNvSpPr txBox="1"/>
          <p:nvPr/>
        </p:nvSpPr>
        <p:spPr>
          <a:xfrm>
            <a:off x="5084367" y="3968862"/>
            <a:ext cx="914033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38" dirty="0"/>
              <a:t>기술거래소</a:t>
            </a:r>
            <a:endParaRPr lang="en-US" altLang="ko-KR" sz="1138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4ACE27-A051-FBDC-55CE-5C587A1BB989}"/>
              </a:ext>
            </a:extLst>
          </p:cNvPr>
          <p:cNvSpPr txBox="1"/>
          <p:nvPr/>
        </p:nvSpPr>
        <p:spPr>
          <a:xfrm>
            <a:off x="7773857" y="2204831"/>
            <a:ext cx="675185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8" dirty="0"/>
              <a:t>Spin-off</a:t>
            </a:r>
            <a:endParaRPr lang="ko-KR" altLang="en-US" sz="1138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0F625B-4C9B-2A2D-5B67-1B2A5465DD91}"/>
              </a:ext>
            </a:extLst>
          </p:cNvPr>
          <p:cNvSpPr txBox="1"/>
          <p:nvPr/>
        </p:nvSpPr>
        <p:spPr>
          <a:xfrm>
            <a:off x="7773857" y="2699761"/>
            <a:ext cx="768159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38" dirty="0"/>
              <a:t>벤처투자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EA6B94-091D-EBD0-331B-7B17EF9FBEB1}"/>
              </a:ext>
            </a:extLst>
          </p:cNvPr>
          <p:cNvSpPr txBox="1"/>
          <p:nvPr/>
        </p:nvSpPr>
        <p:spPr>
          <a:xfrm>
            <a:off x="7852582" y="3147921"/>
            <a:ext cx="495649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8" dirty="0"/>
              <a:t>M&amp;A</a:t>
            </a:r>
            <a:endParaRPr lang="ko-KR" altLang="en-US" sz="1138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A51F63-1524-DE21-E74F-E5CB51416345}"/>
              </a:ext>
            </a:extLst>
          </p:cNvPr>
          <p:cNvSpPr txBox="1"/>
          <p:nvPr/>
        </p:nvSpPr>
        <p:spPr>
          <a:xfrm>
            <a:off x="1406741" y="2947090"/>
            <a:ext cx="970137" cy="442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38" dirty="0"/>
              <a:t>내부제안</a:t>
            </a:r>
            <a:endParaRPr lang="en-US" altLang="ko-KR" sz="1138" dirty="0"/>
          </a:p>
          <a:p>
            <a:pPr algn="ctr"/>
            <a:r>
              <a:rPr lang="en-US" altLang="ko-KR" sz="1138" dirty="0"/>
              <a:t>(Bottom Up)</a:t>
            </a:r>
            <a:endParaRPr lang="ko-KR" altLang="en-US" sz="1138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D3DA81-55C1-5C81-6B4D-1D7BF24B108E}"/>
              </a:ext>
            </a:extLst>
          </p:cNvPr>
          <p:cNvSpPr txBox="1"/>
          <p:nvPr/>
        </p:nvSpPr>
        <p:spPr>
          <a:xfrm>
            <a:off x="3136561" y="4634223"/>
            <a:ext cx="1401346" cy="442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38" dirty="0"/>
              <a:t>Intelligence</a:t>
            </a:r>
          </a:p>
          <a:p>
            <a:pPr algn="ctr"/>
            <a:r>
              <a:rPr lang="en-US" altLang="ko-KR" sz="1138" dirty="0"/>
              <a:t>(Risk,</a:t>
            </a:r>
            <a:r>
              <a:rPr lang="ko-KR" altLang="en-US" sz="1138" dirty="0"/>
              <a:t> </a:t>
            </a:r>
            <a:r>
              <a:rPr lang="en-US" altLang="ko-KR" sz="1138" dirty="0"/>
              <a:t>Opportunity)</a:t>
            </a:r>
            <a:endParaRPr lang="ko-KR" altLang="en-US" sz="1138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06C9B4-6F30-3DF7-92C3-93CE488FCBD5}"/>
              </a:ext>
            </a:extLst>
          </p:cNvPr>
          <p:cNvSpPr txBox="1"/>
          <p:nvPr/>
        </p:nvSpPr>
        <p:spPr>
          <a:xfrm>
            <a:off x="5158139" y="3502106"/>
            <a:ext cx="768159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38" dirty="0"/>
              <a:t>공동연구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F002D7-AB8F-0B86-6FAC-6564493C3B12}"/>
              </a:ext>
            </a:extLst>
          </p:cNvPr>
          <p:cNvSpPr txBox="1"/>
          <p:nvPr/>
        </p:nvSpPr>
        <p:spPr>
          <a:xfrm>
            <a:off x="7773856" y="3587698"/>
            <a:ext cx="909223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8" dirty="0"/>
              <a:t>License</a:t>
            </a:r>
            <a:r>
              <a:rPr lang="ko-KR" altLang="en-US" sz="1138" dirty="0"/>
              <a:t> </a:t>
            </a:r>
            <a:r>
              <a:rPr lang="en-US" altLang="ko-KR" sz="1138" dirty="0"/>
              <a:t>Out</a:t>
            </a:r>
            <a:endParaRPr lang="ko-KR" altLang="en-US" sz="1138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747196-5A5E-11CF-1B0E-AFF76FF1D054}"/>
              </a:ext>
            </a:extLst>
          </p:cNvPr>
          <p:cNvSpPr txBox="1"/>
          <p:nvPr/>
        </p:nvSpPr>
        <p:spPr>
          <a:xfrm>
            <a:off x="7789183" y="4158235"/>
            <a:ext cx="768159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38" dirty="0"/>
              <a:t>합작투자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82A23DD-5140-B06A-5D15-CE3205DBB0D3}"/>
              </a:ext>
            </a:extLst>
          </p:cNvPr>
          <p:cNvCxnSpPr/>
          <p:nvPr/>
        </p:nvCxnSpPr>
        <p:spPr>
          <a:xfrm flipV="1">
            <a:off x="2375847" y="2539853"/>
            <a:ext cx="7602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C3FECD0-7E2C-F417-8AA2-C5CF82786367}"/>
              </a:ext>
            </a:extLst>
          </p:cNvPr>
          <p:cNvCxnSpPr/>
          <p:nvPr/>
        </p:nvCxnSpPr>
        <p:spPr>
          <a:xfrm flipV="1">
            <a:off x="2351299" y="3095358"/>
            <a:ext cx="7602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E0D49BF-6508-65EF-1233-C7357EA1FC87}"/>
              </a:ext>
            </a:extLst>
          </p:cNvPr>
          <p:cNvCxnSpPr/>
          <p:nvPr/>
        </p:nvCxnSpPr>
        <p:spPr>
          <a:xfrm flipV="1">
            <a:off x="2492631" y="3668800"/>
            <a:ext cx="643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BBBD179-336B-2363-E9FE-918F157452A9}"/>
              </a:ext>
            </a:extLst>
          </p:cNvPr>
          <p:cNvCxnSpPr/>
          <p:nvPr/>
        </p:nvCxnSpPr>
        <p:spPr>
          <a:xfrm flipV="1">
            <a:off x="2380172" y="4128491"/>
            <a:ext cx="7602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CB7D0A6-17BF-C726-A256-0F6E810B6123}"/>
              </a:ext>
            </a:extLst>
          </p:cNvPr>
          <p:cNvCxnSpPr/>
          <p:nvPr/>
        </p:nvCxnSpPr>
        <p:spPr>
          <a:xfrm flipH="1">
            <a:off x="4538337" y="2414818"/>
            <a:ext cx="585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8D77070-B97D-B49F-B53E-457CDD14A0FF}"/>
              </a:ext>
            </a:extLst>
          </p:cNvPr>
          <p:cNvCxnSpPr/>
          <p:nvPr/>
        </p:nvCxnSpPr>
        <p:spPr>
          <a:xfrm flipH="1">
            <a:off x="4545997" y="2915927"/>
            <a:ext cx="585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19BBDBC-401B-7D8F-E615-CC17A79F86B6}"/>
              </a:ext>
            </a:extLst>
          </p:cNvPr>
          <p:cNvCxnSpPr/>
          <p:nvPr/>
        </p:nvCxnSpPr>
        <p:spPr>
          <a:xfrm flipH="1">
            <a:off x="4573138" y="3632314"/>
            <a:ext cx="585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6592E12-6114-E70D-C822-EC79E3488218}"/>
              </a:ext>
            </a:extLst>
          </p:cNvPr>
          <p:cNvCxnSpPr/>
          <p:nvPr/>
        </p:nvCxnSpPr>
        <p:spPr>
          <a:xfrm flipH="1">
            <a:off x="4573138" y="4083753"/>
            <a:ext cx="585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671E765-1DE7-7763-013F-4C4BA16DF5FF}"/>
              </a:ext>
            </a:extLst>
          </p:cNvPr>
          <p:cNvCxnSpPr>
            <a:stCxn id="19" idx="0"/>
          </p:cNvCxnSpPr>
          <p:nvPr/>
        </p:nvCxnSpPr>
        <p:spPr>
          <a:xfrm flipV="1">
            <a:off x="3837234" y="4395984"/>
            <a:ext cx="0" cy="238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ECED09B-8470-8570-F08E-FB697E9C4E7B}"/>
              </a:ext>
            </a:extLst>
          </p:cNvPr>
          <p:cNvCxnSpPr>
            <a:stCxn id="19" idx="2"/>
            <a:endCxn id="3" idx="0"/>
          </p:cNvCxnSpPr>
          <p:nvPr/>
        </p:nvCxnSpPr>
        <p:spPr>
          <a:xfrm>
            <a:off x="3837234" y="5076780"/>
            <a:ext cx="1158" cy="216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51718F0-36BF-ABB7-596E-BC05DECA95F8}"/>
              </a:ext>
            </a:extLst>
          </p:cNvPr>
          <p:cNvSpPr/>
          <p:nvPr/>
        </p:nvSpPr>
        <p:spPr>
          <a:xfrm>
            <a:off x="1248463" y="2013480"/>
            <a:ext cx="5269583" cy="3793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1319EC-1921-D3B9-1BE4-19A7FA7BCE9F}"/>
              </a:ext>
            </a:extLst>
          </p:cNvPr>
          <p:cNvSpPr txBox="1"/>
          <p:nvPr/>
        </p:nvSpPr>
        <p:spPr>
          <a:xfrm>
            <a:off x="3335081" y="1822566"/>
            <a:ext cx="976549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300" b="1" dirty="0"/>
              <a:t>Open R&amp;D</a:t>
            </a:r>
            <a:endParaRPr lang="ko-KR" altLang="en-US" sz="1300" b="1" dirty="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3C64313-32DC-C4A0-173F-5552E294E98E}"/>
              </a:ext>
            </a:extLst>
          </p:cNvPr>
          <p:cNvCxnSpPr>
            <a:cxnSpLocks/>
          </p:cNvCxnSpPr>
          <p:nvPr/>
        </p:nvCxnSpPr>
        <p:spPr>
          <a:xfrm>
            <a:off x="6632935" y="2329865"/>
            <a:ext cx="972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FE0ABF1-DECD-7D88-5930-2DFFE43E913C}"/>
              </a:ext>
            </a:extLst>
          </p:cNvPr>
          <p:cNvCxnSpPr>
            <a:cxnSpLocks/>
          </p:cNvCxnSpPr>
          <p:nvPr/>
        </p:nvCxnSpPr>
        <p:spPr>
          <a:xfrm>
            <a:off x="6616878" y="2818944"/>
            <a:ext cx="972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B378754-0119-FF17-A6F4-3D1602F1FB71}"/>
              </a:ext>
            </a:extLst>
          </p:cNvPr>
          <p:cNvCxnSpPr>
            <a:cxnSpLocks/>
          </p:cNvCxnSpPr>
          <p:nvPr/>
        </p:nvCxnSpPr>
        <p:spPr>
          <a:xfrm>
            <a:off x="6632935" y="3723188"/>
            <a:ext cx="972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A49338EC-61BD-1AC6-AD42-2DCCD1FD28C8}"/>
              </a:ext>
            </a:extLst>
          </p:cNvPr>
          <p:cNvCxnSpPr>
            <a:cxnSpLocks/>
          </p:cNvCxnSpPr>
          <p:nvPr/>
        </p:nvCxnSpPr>
        <p:spPr>
          <a:xfrm>
            <a:off x="6632935" y="4266107"/>
            <a:ext cx="972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FEA2547-B803-9793-A052-C4540D58A4F9}"/>
              </a:ext>
            </a:extLst>
          </p:cNvPr>
          <p:cNvCxnSpPr>
            <a:cxnSpLocks/>
          </p:cNvCxnSpPr>
          <p:nvPr/>
        </p:nvCxnSpPr>
        <p:spPr>
          <a:xfrm>
            <a:off x="4583357" y="3278841"/>
            <a:ext cx="30127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35402D8-09A8-6401-F609-567D92396DE6}"/>
              </a:ext>
            </a:extLst>
          </p:cNvPr>
          <p:cNvSpPr txBox="1"/>
          <p:nvPr/>
        </p:nvSpPr>
        <p:spPr>
          <a:xfrm>
            <a:off x="4426324" y="1453881"/>
            <a:ext cx="1459887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300" b="1" dirty="0"/>
              <a:t>Open Innovation</a:t>
            </a:r>
            <a:endParaRPr lang="ko-KR" altLang="en-US" sz="13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8FE44C-5F8F-CF33-669B-20CE9B2AD784}"/>
              </a:ext>
            </a:extLst>
          </p:cNvPr>
          <p:cNvSpPr txBox="1"/>
          <p:nvPr/>
        </p:nvSpPr>
        <p:spPr>
          <a:xfrm>
            <a:off x="50644" y="224870"/>
            <a:ext cx="2235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latin typeface="+mn-ea"/>
                <a:cs typeface="Pretendard" panose="02000503000000020004" pitchFamily="50" charset="-127"/>
              </a:rPr>
              <a:t>Open Innovation</a:t>
            </a:r>
          </a:p>
        </p:txBody>
      </p:sp>
    </p:spTree>
    <p:extLst>
      <p:ext uri="{BB962C8B-B14F-4D97-AF65-F5344CB8AC3E}">
        <p14:creationId xmlns:p14="http://schemas.microsoft.com/office/powerpoint/2010/main" val="2070516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5BB9E3-2F30-C8FB-B5F0-CA490886F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76339" y="6589068"/>
            <a:ext cx="319318" cy="230832"/>
          </a:xfrm>
        </p:spPr>
        <p:txBody>
          <a:bodyPr/>
          <a:lstStyle/>
          <a:p>
            <a:fld id="{B37C743A-574D-4D1D-ACD5-A26EFB42103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D54CAB-472E-EFC9-105B-1C0C5D6CDBDC}"/>
              </a:ext>
            </a:extLst>
          </p:cNvPr>
          <p:cNvSpPr txBox="1"/>
          <p:nvPr/>
        </p:nvSpPr>
        <p:spPr>
          <a:xfrm>
            <a:off x="926465" y="4159811"/>
            <a:ext cx="203260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v"/>
            </a:pPr>
            <a:r>
              <a:rPr lang="en-US" altLang="ko-KR" sz="1300" dirty="0"/>
              <a:t>Project </a:t>
            </a:r>
            <a:r>
              <a:rPr lang="ko-KR" altLang="en-US" sz="1300" dirty="0"/>
              <a:t>관리 </a:t>
            </a:r>
            <a:r>
              <a:rPr lang="en-US" altLang="ko-KR" sz="1300" dirty="0"/>
              <a:t>IT System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79722C-AC6D-6AEE-8C59-D663CFA9C870}"/>
              </a:ext>
            </a:extLst>
          </p:cNvPr>
          <p:cNvSpPr txBox="1"/>
          <p:nvPr/>
        </p:nvSpPr>
        <p:spPr>
          <a:xfrm>
            <a:off x="1519170" y="2121864"/>
            <a:ext cx="5560176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ko-KR" altLang="en-US" sz="1138" dirty="0"/>
              <a:t>전략 </a:t>
            </a:r>
            <a:r>
              <a:rPr lang="en-US" altLang="ko-KR" sz="1138" dirty="0"/>
              <a:t>Level ; Risk &amp; Return, Hierarchy(Strategy/PRM/TRM,..), Portfolio Analysis, ….</a:t>
            </a:r>
            <a:endParaRPr lang="ko-KR" altLang="en-US" sz="1138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6131A1-AC55-04BC-AB80-03CE2786ECB9}"/>
              </a:ext>
            </a:extLst>
          </p:cNvPr>
          <p:cNvSpPr txBox="1"/>
          <p:nvPr/>
        </p:nvSpPr>
        <p:spPr>
          <a:xfrm>
            <a:off x="926465" y="1788735"/>
            <a:ext cx="166564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v"/>
            </a:pPr>
            <a:r>
              <a:rPr lang="en-US" altLang="ko-KR" sz="1300" dirty="0"/>
              <a:t>Project </a:t>
            </a:r>
            <a:r>
              <a:rPr lang="ko-KR" altLang="en-US" sz="1300" dirty="0"/>
              <a:t>관리</a:t>
            </a:r>
            <a:r>
              <a:rPr lang="en-US" altLang="ko-KR" sz="1300" dirty="0"/>
              <a:t> </a:t>
            </a:r>
            <a:r>
              <a:rPr lang="ko-KR" altLang="en-US" sz="1300" dirty="0"/>
              <a:t>항목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98FD30-9805-3BC4-15B1-47AC05DE2A4B}"/>
              </a:ext>
            </a:extLst>
          </p:cNvPr>
          <p:cNvSpPr txBox="1"/>
          <p:nvPr/>
        </p:nvSpPr>
        <p:spPr>
          <a:xfrm>
            <a:off x="1519170" y="2416458"/>
            <a:ext cx="3181320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en-US" altLang="ko-KR" sz="1138" dirty="0"/>
              <a:t>Project Level</a:t>
            </a:r>
            <a:r>
              <a:rPr lang="ko-KR" altLang="en-US" sz="1138" dirty="0"/>
              <a:t> </a:t>
            </a:r>
            <a:r>
              <a:rPr lang="en-US" altLang="ko-KR" sz="1138" dirty="0"/>
              <a:t>; </a:t>
            </a:r>
            <a:r>
              <a:rPr lang="ko-KR" altLang="en-US" sz="1138" dirty="0"/>
              <a:t>일정</a:t>
            </a:r>
            <a:r>
              <a:rPr lang="en-US" altLang="ko-KR" sz="1138" dirty="0"/>
              <a:t>, </a:t>
            </a:r>
            <a:r>
              <a:rPr lang="ko-KR" altLang="en-US" sz="1138" dirty="0"/>
              <a:t>연구비</a:t>
            </a:r>
            <a:r>
              <a:rPr lang="en-US" altLang="ko-KR" sz="1138" dirty="0"/>
              <a:t>, </a:t>
            </a:r>
            <a:r>
              <a:rPr lang="ko-KR" altLang="en-US" sz="1138" dirty="0"/>
              <a:t>인력</a:t>
            </a:r>
            <a:r>
              <a:rPr lang="en-US" altLang="ko-KR" sz="1138" dirty="0"/>
              <a:t>, </a:t>
            </a:r>
            <a:r>
              <a:rPr lang="ko-KR" altLang="en-US" sz="1138" dirty="0"/>
              <a:t>산출물</a:t>
            </a:r>
            <a:r>
              <a:rPr lang="en-US" altLang="ko-KR" sz="1138" dirty="0"/>
              <a:t>, … </a:t>
            </a:r>
            <a:endParaRPr lang="ko-KR" altLang="en-US" sz="1138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DA741C-ECC2-3454-D39C-CFE6BDDBA0FE}"/>
              </a:ext>
            </a:extLst>
          </p:cNvPr>
          <p:cNvSpPr txBox="1"/>
          <p:nvPr/>
        </p:nvSpPr>
        <p:spPr>
          <a:xfrm>
            <a:off x="1506699" y="3128325"/>
            <a:ext cx="6087564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ko-KR" altLang="en-US" sz="1138" dirty="0"/>
              <a:t>일정</a:t>
            </a:r>
            <a:r>
              <a:rPr lang="en-US" altLang="ko-KR" sz="1138" dirty="0"/>
              <a:t>(Time) ; Gantt/Bar Chart, PERT/CPM,</a:t>
            </a:r>
            <a:r>
              <a:rPr lang="ko-KR" altLang="en-US" sz="1138" dirty="0"/>
              <a:t> </a:t>
            </a:r>
            <a:r>
              <a:rPr lang="en-US" altLang="ko-KR" sz="1138" dirty="0"/>
              <a:t>Milestone, Check List, Activity Hierarchy, Visits ..</a:t>
            </a:r>
            <a:endParaRPr lang="ko-KR" altLang="en-US" sz="1138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A2CC38-0FEA-0DC6-80F2-F6E77492EDD3}"/>
              </a:ext>
            </a:extLst>
          </p:cNvPr>
          <p:cNvSpPr txBox="1"/>
          <p:nvPr/>
        </p:nvSpPr>
        <p:spPr>
          <a:xfrm>
            <a:off x="926465" y="2766672"/>
            <a:ext cx="170251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v"/>
            </a:pPr>
            <a:r>
              <a:rPr lang="en-US" altLang="ko-KR" sz="1300" dirty="0"/>
              <a:t>Project </a:t>
            </a:r>
            <a:r>
              <a:rPr lang="ko-KR" altLang="en-US" sz="1300" dirty="0"/>
              <a:t>관리</a:t>
            </a:r>
            <a:r>
              <a:rPr lang="en-US" altLang="ko-KR" sz="1300" dirty="0"/>
              <a:t> </a:t>
            </a:r>
            <a:r>
              <a:rPr lang="ko-KR" altLang="en-US" sz="1300" dirty="0"/>
              <a:t>기술</a:t>
            </a:r>
            <a:r>
              <a:rPr lang="en-US" altLang="ko-KR" sz="1300" dirty="0"/>
              <a:t> </a:t>
            </a:r>
            <a:endParaRPr lang="ko-KR" altLang="en-US" sz="13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B14422-4498-42CF-D89D-E8CF20A89C24}"/>
              </a:ext>
            </a:extLst>
          </p:cNvPr>
          <p:cNvSpPr txBox="1"/>
          <p:nvPr/>
        </p:nvSpPr>
        <p:spPr>
          <a:xfrm>
            <a:off x="1506700" y="3464971"/>
            <a:ext cx="7185621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ko-KR" altLang="en-US" sz="1138" dirty="0"/>
              <a:t>비용</a:t>
            </a:r>
            <a:r>
              <a:rPr lang="en-US" altLang="ko-KR" sz="1138" dirty="0"/>
              <a:t>(Cost) ; None, Plan – Lump Sum, </a:t>
            </a:r>
            <a:r>
              <a:rPr lang="ko-KR" altLang="en-US" sz="1138" dirty="0"/>
              <a:t>비목별</a:t>
            </a:r>
            <a:r>
              <a:rPr lang="en-US" altLang="ko-KR" sz="1138" dirty="0"/>
              <a:t>, </a:t>
            </a:r>
            <a:r>
              <a:rPr lang="ko-KR" altLang="en-US" sz="1138" dirty="0"/>
              <a:t>기간별</a:t>
            </a:r>
            <a:r>
              <a:rPr lang="en-US" altLang="ko-KR" sz="1138" dirty="0"/>
              <a:t>/</a:t>
            </a:r>
            <a:r>
              <a:rPr lang="ko-KR" altLang="en-US" sz="1138" dirty="0"/>
              <a:t>비목별</a:t>
            </a:r>
            <a:r>
              <a:rPr lang="en-US" altLang="ko-KR" sz="1138" dirty="0"/>
              <a:t>, Actual</a:t>
            </a:r>
            <a:r>
              <a:rPr lang="ko-KR" altLang="en-US" sz="1138" dirty="0"/>
              <a:t> </a:t>
            </a:r>
            <a:r>
              <a:rPr lang="en-US" altLang="ko-KR" sz="1138" dirty="0"/>
              <a:t>– </a:t>
            </a:r>
            <a:r>
              <a:rPr lang="ko-KR" altLang="en-US" sz="1138" dirty="0"/>
              <a:t>회계 </a:t>
            </a:r>
            <a:r>
              <a:rPr lang="en-US" altLang="ko-KR" sz="1138" dirty="0"/>
              <a:t>Data I/F(</a:t>
            </a:r>
            <a:r>
              <a:rPr lang="ko-KR" altLang="en-US" sz="1138" dirty="0"/>
              <a:t> 회계</a:t>
            </a:r>
            <a:r>
              <a:rPr lang="en-US" altLang="ko-KR" sz="1138" dirty="0"/>
              <a:t>/</a:t>
            </a:r>
            <a:r>
              <a:rPr lang="ko-KR" altLang="en-US" sz="1138" dirty="0"/>
              <a:t>연구 비목 </a:t>
            </a:r>
            <a:r>
              <a:rPr lang="en-US" altLang="ko-KR" sz="1138" dirty="0"/>
              <a:t>Index)..</a:t>
            </a:r>
            <a:endParaRPr lang="ko-KR" altLang="en-US" sz="1138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C1E6C9-C807-C32A-3EC3-548BBC8602F7}"/>
              </a:ext>
            </a:extLst>
          </p:cNvPr>
          <p:cNvSpPr txBox="1"/>
          <p:nvPr/>
        </p:nvSpPr>
        <p:spPr>
          <a:xfrm>
            <a:off x="1506699" y="3777601"/>
            <a:ext cx="5071260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ko-KR" altLang="en-US" sz="1138" dirty="0"/>
              <a:t>인력</a:t>
            </a:r>
            <a:r>
              <a:rPr lang="en-US" altLang="ko-KR" sz="1138" dirty="0"/>
              <a:t>(Manpower) ; </a:t>
            </a:r>
            <a:r>
              <a:rPr lang="ko-KR" altLang="en-US" sz="1138" dirty="0"/>
              <a:t>참여자</a:t>
            </a:r>
            <a:r>
              <a:rPr lang="en-US" altLang="ko-KR" sz="1138" dirty="0"/>
              <a:t>, From ~ to, Weight/</a:t>
            </a:r>
            <a:r>
              <a:rPr lang="ko-KR" altLang="en-US" sz="1138" dirty="0"/>
              <a:t>기간</a:t>
            </a:r>
            <a:r>
              <a:rPr lang="en-US" altLang="ko-KR" sz="1138" dirty="0"/>
              <a:t>, </a:t>
            </a:r>
            <a:r>
              <a:rPr lang="ko-KR" altLang="en-US" sz="1138" dirty="0"/>
              <a:t>계획</a:t>
            </a:r>
            <a:r>
              <a:rPr lang="en-US" altLang="ko-KR" sz="1138" dirty="0"/>
              <a:t>/</a:t>
            </a:r>
            <a:r>
              <a:rPr lang="ko-KR" altLang="en-US" sz="1138" dirty="0"/>
              <a:t>실적 </a:t>
            </a:r>
            <a:r>
              <a:rPr lang="en-US" altLang="ko-KR" sz="1138" dirty="0"/>
              <a:t>; MH, MM, ..</a:t>
            </a:r>
            <a:endParaRPr lang="ko-KR" altLang="en-US" sz="1138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E216DF-A8A4-9719-579B-E3F8B0F76D70}"/>
              </a:ext>
            </a:extLst>
          </p:cNvPr>
          <p:cNvSpPr txBox="1"/>
          <p:nvPr/>
        </p:nvSpPr>
        <p:spPr>
          <a:xfrm>
            <a:off x="1506699" y="4521542"/>
            <a:ext cx="6742347" cy="267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en-US" altLang="ko-KR" sz="1138" dirty="0"/>
              <a:t>Tool #1 ; MS-Project, P3(Primavera Project Planner), Artemis – Project </a:t>
            </a:r>
            <a:r>
              <a:rPr lang="ko-KR" altLang="en-US" sz="1138" dirty="0"/>
              <a:t>관리</a:t>
            </a:r>
            <a:r>
              <a:rPr lang="en-US" altLang="ko-KR" sz="1138" dirty="0"/>
              <a:t>, Scheduler</a:t>
            </a:r>
            <a:endParaRPr lang="ko-KR" altLang="en-US" sz="1138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B25600-6780-BEAD-C976-D30CA39C0AFC}"/>
              </a:ext>
            </a:extLst>
          </p:cNvPr>
          <p:cNvSpPr txBox="1"/>
          <p:nvPr/>
        </p:nvSpPr>
        <p:spPr>
          <a:xfrm>
            <a:off x="1475697" y="5151560"/>
            <a:ext cx="7010398" cy="267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en-US" altLang="ko-KR" sz="1138" dirty="0"/>
              <a:t>Package ; PMS(Project Mgmt System), PLM(Project Lifecycle Mgmt), KMS(Knowledge Mgmt System)</a:t>
            </a:r>
            <a:endParaRPr lang="ko-KR" altLang="en-US" sz="1138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42D6A8-8E19-8366-7E71-FC6F3A0E41EF}"/>
              </a:ext>
            </a:extLst>
          </p:cNvPr>
          <p:cNvSpPr txBox="1"/>
          <p:nvPr/>
        </p:nvSpPr>
        <p:spPr>
          <a:xfrm>
            <a:off x="1506699" y="4850463"/>
            <a:ext cx="7168706" cy="267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en-US" altLang="ko-KR" sz="1138" dirty="0"/>
              <a:t>Tool #2 ; ERP(Enterprise Resource Planning), MIS(Mgmt Information System), G/W – </a:t>
            </a:r>
            <a:r>
              <a:rPr lang="ko-KR" altLang="en-US" sz="1138" dirty="0"/>
              <a:t>기업 필수기능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039DC7-EBA0-687E-C146-AD593188AD50}"/>
              </a:ext>
            </a:extLst>
          </p:cNvPr>
          <p:cNvSpPr txBox="1"/>
          <p:nvPr/>
        </p:nvSpPr>
        <p:spPr>
          <a:xfrm>
            <a:off x="1475697" y="5488284"/>
            <a:ext cx="7010398" cy="267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ko-KR" altLang="en-US" sz="1138" dirty="0"/>
              <a:t>무형의</a:t>
            </a:r>
            <a:r>
              <a:rPr lang="en-US" altLang="ko-KR" sz="1138" dirty="0"/>
              <a:t> </a:t>
            </a:r>
            <a:r>
              <a:rPr lang="ko-KR" altLang="en-US" sz="1138" dirty="0"/>
              <a:t>업무 관리 </a:t>
            </a:r>
            <a:r>
              <a:rPr lang="en-US" altLang="ko-KR" sz="1138" dirty="0"/>
              <a:t>– </a:t>
            </a:r>
            <a:r>
              <a:rPr lang="ko-KR" altLang="en-US" sz="1138" dirty="0"/>
              <a:t>기업의 방향성 관리</a:t>
            </a:r>
            <a:r>
              <a:rPr lang="en-US" altLang="ko-KR" sz="1138" dirty="0"/>
              <a:t> ; </a:t>
            </a:r>
            <a:r>
              <a:rPr lang="ko-KR" altLang="en-US" sz="1138" dirty="0"/>
              <a:t>전략</a:t>
            </a:r>
            <a:r>
              <a:rPr lang="en-US" altLang="ko-KR" sz="1138" dirty="0"/>
              <a:t>, Project, Task, … </a:t>
            </a:r>
            <a:r>
              <a:rPr lang="ko-KR" altLang="en-US" sz="1138" dirty="0"/>
              <a:t>영업</a:t>
            </a:r>
            <a:r>
              <a:rPr lang="en-US" altLang="ko-KR" sz="1138" dirty="0"/>
              <a:t>, M&amp;A, </a:t>
            </a:r>
            <a:r>
              <a:rPr lang="ko-KR" altLang="en-US" sz="1138" dirty="0"/>
              <a:t>신시장 개척</a:t>
            </a:r>
            <a:r>
              <a:rPr lang="en-US" altLang="ko-KR" sz="1138" dirty="0"/>
              <a:t>, </a:t>
            </a:r>
            <a:endParaRPr lang="ko-KR" altLang="en-US" sz="1138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08689A-B74E-B5E8-DEEF-09D397C1BA10}"/>
              </a:ext>
            </a:extLst>
          </p:cNvPr>
          <p:cNvSpPr txBox="1"/>
          <p:nvPr/>
        </p:nvSpPr>
        <p:spPr>
          <a:xfrm>
            <a:off x="526430" y="1061188"/>
            <a:ext cx="4180119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50" dirty="0"/>
              <a:t>Basic</a:t>
            </a:r>
            <a:r>
              <a:rPr lang="ko-KR" altLang="en-US" sz="1950" dirty="0"/>
              <a:t> </a:t>
            </a:r>
            <a:r>
              <a:rPr lang="en-US" altLang="ko-KR" sz="1950" dirty="0"/>
              <a:t>Understanding</a:t>
            </a:r>
            <a:r>
              <a:rPr lang="ko-KR" altLang="en-US" sz="1950" dirty="0"/>
              <a:t> </a:t>
            </a:r>
            <a:r>
              <a:rPr lang="en-US" altLang="ko-KR" sz="1950" dirty="0"/>
              <a:t>;</a:t>
            </a:r>
            <a:r>
              <a:rPr lang="ko-KR" altLang="en-US" sz="1950" dirty="0"/>
              <a:t> </a:t>
            </a:r>
            <a:r>
              <a:rPr lang="en-US" altLang="ko-KR" sz="1300" dirty="0"/>
              <a:t>R&amp;D Project </a:t>
            </a:r>
            <a:r>
              <a:rPr lang="ko-KR" altLang="en-US" sz="1300" dirty="0"/>
              <a:t>관리</a:t>
            </a:r>
            <a:r>
              <a:rPr lang="en-US" altLang="ko-KR" sz="1300" dirty="0"/>
              <a:t> </a:t>
            </a:r>
            <a:r>
              <a:rPr lang="ko-KR" altLang="en-US" sz="1300" dirty="0"/>
              <a:t>기술</a:t>
            </a:r>
            <a:endParaRPr lang="ko-KR" altLang="en-US" sz="1950" dirty="0"/>
          </a:p>
        </p:txBody>
      </p:sp>
    </p:spTree>
    <p:extLst>
      <p:ext uri="{BB962C8B-B14F-4D97-AF65-F5344CB8AC3E}">
        <p14:creationId xmlns:p14="http://schemas.microsoft.com/office/powerpoint/2010/main" val="3522348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3B091-659B-550D-29E6-8B943F9D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34504940-60E8-4B0B-2BE4-C1C5B89ED26D}"/>
              </a:ext>
            </a:extLst>
          </p:cNvPr>
          <p:cNvSpPr/>
          <p:nvPr/>
        </p:nvSpPr>
        <p:spPr>
          <a:xfrm>
            <a:off x="4928235" y="642938"/>
            <a:ext cx="4977765" cy="5572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pic>
        <p:nvPicPr>
          <p:cNvPr id="45" name="Picture 9">
            <a:extLst>
              <a:ext uri="{FF2B5EF4-FFF2-40B4-BE49-F238E27FC236}">
                <a16:creationId xmlns:a16="http://schemas.microsoft.com/office/drawing/2014/main" id="{4B32567F-CB8D-6A7F-0305-EC533A68FE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" t="8228" r="543" b="6500"/>
          <a:stretch/>
        </p:blipFill>
        <p:spPr bwMode="auto">
          <a:xfrm>
            <a:off x="310039" y="1972247"/>
            <a:ext cx="6723925" cy="319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58412AA3-075D-4520-1291-93D83A0B760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35" t="15339" r="6262" b="23022"/>
          <a:stretch/>
        </p:blipFill>
        <p:spPr>
          <a:xfrm>
            <a:off x="4035958" y="3771320"/>
            <a:ext cx="5506217" cy="2572532"/>
          </a:xfrm>
          <a:prstGeom prst="rect">
            <a:avLst/>
          </a:prstGeom>
        </p:spPr>
      </p:pic>
      <p:sp>
        <p:nvSpPr>
          <p:cNvPr id="64" name="슬라이드 번호 개체 틀 1">
            <a:extLst>
              <a:ext uri="{FF2B5EF4-FFF2-40B4-BE49-F238E27FC236}">
                <a16:creationId xmlns:a16="http://schemas.microsoft.com/office/drawing/2014/main" id="{2C24A57B-1E30-566C-A3EA-F8E4EC33D9B6}"/>
              </a:ext>
            </a:extLst>
          </p:cNvPr>
          <p:cNvSpPr txBox="1">
            <a:spLocks/>
          </p:cNvSpPr>
          <p:nvPr/>
        </p:nvSpPr>
        <p:spPr>
          <a:xfrm>
            <a:off x="7561064" y="914690"/>
            <a:ext cx="2228850" cy="296664"/>
          </a:xfrm>
          <a:prstGeom prst="rect">
            <a:avLst/>
          </a:prstGeom>
        </p:spPr>
        <p:txBody>
          <a:bodyPr vert="horz" lIns="74295" tIns="37148" rIns="74295" bIns="37148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38">
                <a:solidFill>
                  <a:schemeClr val="bg1">
                    <a:lumMod val="75000"/>
                  </a:schemeClr>
                </a:solidFill>
                <a:ea typeface="맑은 고딕 (본문)" panose="020B0503020000020004" pitchFamily="50" charset="-127"/>
                <a:cs typeface="Pretendard" panose="02000503000000020004" pitchFamily="50" charset="-127"/>
              </a:rPr>
              <a:t>(</a:t>
            </a:r>
            <a:fld id="{0F66AB27-0403-4DED-973C-4CEEB23572F6}" type="slidenum">
              <a:rPr lang="ko-KR" altLang="en-US" sz="1138">
                <a:solidFill>
                  <a:schemeClr val="bg1">
                    <a:lumMod val="75000"/>
                  </a:schemeClr>
                </a:solidFill>
                <a:ea typeface="맑은 고딕 (본문)" panose="020B0503020000020004" pitchFamily="50" charset="-127"/>
                <a:cs typeface="Pretendard" panose="02000503000000020004" pitchFamily="50" charset="-127"/>
              </a:rPr>
              <a:pPr/>
              <a:t>7</a:t>
            </a:fld>
            <a:r>
              <a:rPr lang="en-US" altLang="ko-KR" sz="1138">
                <a:solidFill>
                  <a:schemeClr val="bg1">
                    <a:lumMod val="75000"/>
                  </a:schemeClr>
                </a:solidFill>
                <a:ea typeface="맑은 고딕 (본문)" panose="020B050302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138" dirty="0">
              <a:solidFill>
                <a:schemeClr val="bg1">
                  <a:lumMod val="75000"/>
                </a:schemeClr>
              </a:solidFill>
              <a:ea typeface="맑은 고딕 (본문)" panose="020B050302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C14470A3-603C-8900-9EDC-73F8B2011600}"/>
              </a:ext>
            </a:extLst>
          </p:cNvPr>
          <p:cNvSpPr/>
          <p:nvPr/>
        </p:nvSpPr>
        <p:spPr>
          <a:xfrm>
            <a:off x="644131" y="1078843"/>
            <a:ext cx="2122150" cy="412372"/>
          </a:xfrm>
          <a:prstGeom prst="roundRect">
            <a:avLst>
              <a:gd name="adj" fmla="val 50000"/>
            </a:avLst>
          </a:prstGeom>
          <a:solidFill>
            <a:srgbClr val="042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6250" tIns="58500" rIns="146250" bIns="58500" rtlCol="0" anchor="ctr" anchorCtr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38" b="1" dirty="0">
                <a:solidFill>
                  <a:schemeClr val="bg1"/>
                </a:solidFill>
                <a:latin typeface="+mn-ea"/>
                <a:cs typeface="Pretendard" panose="02000503000000020004" pitchFamily="50" charset="-127"/>
              </a:rPr>
              <a:t>Strategy(Corporate, BU)</a:t>
            </a: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223E8561-3D16-3917-7FED-45090932CA6C}"/>
              </a:ext>
            </a:extLst>
          </p:cNvPr>
          <p:cNvSpPr/>
          <p:nvPr/>
        </p:nvSpPr>
        <p:spPr>
          <a:xfrm>
            <a:off x="1970103" y="1810539"/>
            <a:ext cx="3329130" cy="412372"/>
          </a:xfrm>
          <a:prstGeom prst="roundRect">
            <a:avLst>
              <a:gd name="adj" fmla="val 50000"/>
            </a:avLst>
          </a:prstGeom>
          <a:solidFill>
            <a:srgbClr val="536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6250" tIns="58500" rIns="146250" bIns="58500" rtlCol="0" anchor="ctr" anchorCtr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38" b="1" dirty="0">
                <a:solidFill>
                  <a:schemeClr val="bg1"/>
                </a:solidFill>
                <a:latin typeface="+mn-ea"/>
                <a:cs typeface="Pretendard" panose="02000503000000020004" pitchFamily="50" charset="-127"/>
              </a:rPr>
              <a:t>PRM/TRM(Product/Technology Roadmap)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00F8C72E-CEA1-7547-677A-E987427AE35B}"/>
              </a:ext>
            </a:extLst>
          </p:cNvPr>
          <p:cNvSpPr/>
          <p:nvPr/>
        </p:nvSpPr>
        <p:spPr>
          <a:xfrm>
            <a:off x="4257340" y="2466768"/>
            <a:ext cx="1250404" cy="412372"/>
          </a:xfrm>
          <a:prstGeom prst="roundRect">
            <a:avLst>
              <a:gd name="adj" fmla="val 50000"/>
            </a:avLst>
          </a:prstGeom>
          <a:solidFill>
            <a:srgbClr val="433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6250" tIns="58500" rIns="146250" bIns="58500" rtlCol="0" anchor="ctr" anchorCtr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38" b="1" dirty="0">
                <a:solidFill>
                  <a:schemeClr val="bg1"/>
                </a:solidFill>
                <a:latin typeface="+mn-ea"/>
                <a:cs typeface="Pretendard" panose="02000503000000020004" pitchFamily="50" charset="-127"/>
              </a:rPr>
              <a:t>Project Pool</a:t>
            </a: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2C446B8E-C26C-4E5D-8D79-86EAA7299902}"/>
              </a:ext>
            </a:extLst>
          </p:cNvPr>
          <p:cNvSpPr/>
          <p:nvPr/>
        </p:nvSpPr>
        <p:spPr>
          <a:xfrm>
            <a:off x="6006939" y="3680638"/>
            <a:ext cx="1266226" cy="412372"/>
          </a:xfrm>
          <a:prstGeom prst="roundRect">
            <a:avLst>
              <a:gd name="adj" fmla="val 50000"/>
            </a:avLst>
          </a:prstGeom>
          <a:solidFill>
            <a:srgbClr val="6B10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6250" tIns="58500" rIns="146250" bIns="58500" rtlCol="0" anchor="ctr" anchorCtr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38" b="1" dirty="0">
                <a:solidFill>
                  <a:schemeClr val="bg1"/>
                </a:solidFill>
                <a:latin typeface="+mn-ea"/>
                <a:cs typeface="Pretendard" panose="02000503000000020004" pitchFamily="50" charset="-127"/>
              </a:rPr>
              <a:t>Sub-Project</a:t>
            </a:r>
          </a:p>
        </p:txBody>
      </p:sp>
      <p:cxnSp>
        <p:nvCxnSpPr>
          <p:cNvPr id="58" name="꺾인 연결선 57">
            <a:extLst>
              <a:ext uri="{FF2B5EF4-FFF2-40B4-BE49-F238E27FC236}">
                <a16:creationId xmlns:a16="http://schemas.microsoft.com/office/drawing/2014/main" id="{23F2465B-A7F8-E4C8-6F91-913D343AA466}"/>
              </a:ext>
            </a:extLst>
          </p:cNvPr>
          <p:cNvCxnSpPr>
            <a:cxnSpLocks/>
            <a:stCxn id="48" idx="2"/>
            <a:endCxn id="49" idx="1"/>
          </p:cNvCxnSpPr>
          <p:nvPr/>
        </p:nvCxnSpPr>
        <p:spPr>
          <a:xfrm rot="16200000" flipH="1">
            <a:off x="1574899" y="1621521"/>
            <a:ext cx="525510" cy="264897"/>
          </a:xfrm>
          <a:prstGeom prst="bentConnector2">
            <a:avLst/>
          </a:prstGeom>
          <a:ln w="15875">
            <a:solidFill>
              <a:srgbClr val="042F7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9">
            <a:extLst>
              <a:ext uri="{FF2B5EF4-FFF2-40B4-BE49-F238E27FC236}">
                <a16:creationId xmlns:a16="http://schemas.microsoft.com/office/drawing/2014/main" id="{3D6EE7BE-7FB0-A5E9-6B4A-C168E50515FA}"/>
              </a:ext>
            </a:extLst>
          </p:cNvPr>
          <p:cNvCxnSpPr>
            <a:cxnSpLocks/>
            <a:stCxn id="49" idx="2"/>
            <a:endCxn id="52" idx="1"/>
          </p:cNvCxnSpPr>
          <p:nvPr/>
        </p:nvCxnSpPr>
        <p:spPr>
          <a:xfrm rot="16200000" flipH="1">
            <a:off x="3720983" y="2136596"/>
            <a:ext cx="450043" cy="622672"/>
          </a:xfrm>
          <a:prstGeom prst="bentConnector2">
            <a:avLst/>
          </a:prstGeom>
          <a:ln w="15875">
            <a:solidFill>
              <a:srgbClr val="0012F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60">
            <a:extLst>
              <a:ext uri="{FF2B5EF4-FFF2-40B4-BE49-F238E27FC236}">
                <a16:creationId xmlns:a16="http://schemas.microsoft.com/office/drawing/2014/main" id="{5488017A-317C-EF41-9E6E-6C87C9EE55DE}"/>
              </a:ext>
            </a:extLst>
          </p:cNvPr>
          <p:cNvCxnSpPr>
            <a:cxnSpLocks/>
            <a:stCxn id="16" idx="2"/>
            <a:endCxn id="53" idx="1"/>
          </p:cNvCxnSpPr>
          <p:nvPr/>
        </p:nvCxnSpPr>
        <p:spPr>
          <a:xfrm rot="16200000" flipH="1">
            <a:off x="5569808" y="3449693"/>
            <a:ext cx="375066" cy="499195"/>
          </a:xfrm>
          <a:prstGeom prst="bentConnector2">
            <a:avLst/>
          </a:prstGeom>
          <a:ln w="15875">
            <a:solidFill>
              <a:srgbClr val="0162F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6DAAC43-2B61-F20A-0F9E-61D35ABA4239}"/>
              </a:ext>
            </a:extLst>
          </p:cNvPr>
          <p:cNvSpPr txBox="1"/>
          <p:nvPr/>
        </p:nvSpPr>
        <p:spPr>
          <a:xfrm>
            <a:off x="120354" y="224453"/>
            <a:ext cx="3997376" cy="400110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Project Management  </a:t>
            </a:r>
            <a:r>
              <a:rPr lang="en-US" altLang="ko-KR" dirty="0">
                <a:ea typeface="+mj-ea"/>
              </a:rPr>
              <a:t>Hierarchy</a:t>
            </a:r>
            <a:endParaRPr lang="ko-KR" altLang="en-US" dirty="0">
              <a:ea typeface="+mj-ea"/>
            </a:endParaRPr>
          </a:p>
        </p:txBody>
      </p:sp>
      <p:sp>
        <p:nvSpPr>
          <p:cNvPr id="16" name="모서리가 둥근 직사각형 51">
            <a:extLst>
              <a:ext uri="{FF2B5EF4-FFF2-40B4-BE49-F238E27FC236}">
                <a16:creationId xmlns:a16="http://schemas.microsoft.com/office/drawing/2014/main" id="{F53F6B0D-3717-F6AC-8A0A-8F8A0FD543DE}"/>
              </a:ext>
            </a:extLst>
          </p:cNvPr>
          <p:cNvSpPr/>
          <p:nvPr/>
        </p:nvSpPr>
        <p:spPr>
          <a:xfrm>
            <a:off x="5032106" y="3099386"/>
            <a:ext cx="951276" cy="412372"/>
          </a:xfrm>
          <a:prstGeom prst="roundRect">
            <a:avLst>
              <a:gd name="adj" fmla="val 50000"/>
            </a:avLst>
          </a:prstGeom>
          <a:solidFill>
            <a:srgbClr val="433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6250" tIns="58500" rIns="146250" bIns="58500" rtlCol="0" anchor="ctr" anchorCtr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38" b="1" dirty="0">
                <a:solidFill>
                  <a:schemeClr val="bg1"/>
                </a:solidFill>
                <a:latin typeface="+mn-ea"/>
                <a:cs typeface="Pretendard" panose="02000503000000020004" pitchFamily="50" charset="-127"/>
              </a:rPr>
              <a:t>Project </a:t>
            </a:r>
          </a:p>
        </p:txBody>
      </p:sp>
      <p:cxnSp>
        <p:nvCxnSpPr>
          <p:cNvPr id="17" name="꺾인 연결선 59">
            <a:extLst>
              <a:ext uri="{FF2B5EF4-FFF2-40B4-BE49-F238E27FC236}">
                <a16:creationId xmlns:a16="http://schemas.microsoft.com/office/drawing/2014/main" id="{724C8F98-DD99-EB0A-41DD-E789B9489B68}"/>
              </a:ext>
            </a:extLst>
          </p:cNvPr>
          <p:cNvCxnSpPr>
            <a:cxnSpLocks/>
            <a:stCxn id="49" idx="2"/>
            <a:endCxn id="16" idx="1"/>
          </p:cNvCxnSpPr>
          <p:nvPr/>
        </p:nvCxnSpPr>
        <p:spPr>
          <a:xfrm rot="16200000" flipH="1">
            <a:off x="3792057" y="2065522"/>
            <a:ext cx="1082661" cy="1397438"/>
          </a:xfrm>
          <a:prstGeom prst="bentConnector2">
            <a:avLst/>
          </a:prstGeom>
          <a:ln w="15875">
            <a:solidFill>
              <a:srgbClr val="0012F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0ECE583-B67C-D055-B6E1-097D9146E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60309" y="6589068"/>
            <a:ext cx="335348" cy="230832"/>
          </a:xfrm>
        </p:spPr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7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69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F38E3-210A-3D50-4B4C-CE76203FF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슬라이드 번호 개체 틀 1">
            <a:extLst>
              <a:ext uri="{FF2B5EF4-FFF2-40B4-BE49-F238E27FC236}">
                <a16:creationId xmlns:a16="http://schemas.microsoft.com/office/drawing/2014/main" id="{F57B65D5-E5EC-F462-E0BD-A8BCF96F4C05}"/>
              </a:ext>
            </a:extLst>
          </p:cNvPr>
          <p:cNvSpPr txBox="1">
            <a:spLocks/>
          </p:cNvSpPr>
          <p:nvPr/>
        </p:nvSpPr>
        <p:spPr>
          <a:xfrm>
            <a:off x="7561064" y="914690"/>
            <a:ext cx="2228850" cy="296664"/>
          </a:xfrm>
          <a:prstGeom prst="rect">
            <a:avLst/>
          </a:prstGeom>
        </p:spPr>
        <p:txBody>
          <a:bodyPr vert="horz" lIns="74295" tIns="37148" rIns="74295" bIns="37148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38">
                <a:solidFill>
                  <a:schemeClr val="bg1">
                    <a:lumMod val="75000"/>
                  </a:schemeClr>
                </a:solidFill>
                <a:ea typeface="맑은 고딕 (본문)" panose="020B0503020000020004" pitchFamily="50" charset="-127"/>
                <a:cs typeface="Pretendard" panose="02000503000000020004" pitchFamily="50" charset="-127"/>
              </a:rPr>
              <a:t>(</a:t>
            </a:r>
            <a:fld id="{0F66AB27-0403-4DED-973C-4CEEB23572F6}" type="slidenum">
              <a:rPr lang="ko-KR" altLang="en-US" sz="1138">
                <a:solidFill>
                  <a:schemeClr val="bg1">
                    <a:lumMod val="75000"/>
                  </a:schemeClr>
                </a:solidFill>
                <a:ea typeface="맑은 고딕 (본문)" panose="020B0503020000020004" pitchFamily="50" charset="-127"/>
                <a:cs typeface="Pretendard" panose="02000503000000020004" pitchFamily="50" charset="-127"/>
              </a:rPr>
              <a:pPr/>
              <a:t>8</a:t>
            </a:fld>
            <a:r>
              <a:rPr lang="en-US" altLang="ko-KR" sz="1138">
                <a:solidFill>
                  <a:schemeClr val="bg1">
                    <a:lumMod val="75000"/>
                  </a:schemeClr>
                </a:solidFill>
                <a:ea typeface="맑은 고딕 (본문)" panose="020B050302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138" dirty="0">
              <a:solidFill>
                <a:schemeClr val="bg1">
                  <a:lumMod val="75000"/>
                </a:schemeClr>
              </a:solidFill>
              <a:ea typeface="맑은 고딕 (본문)" panose="020B0503020000020004" pitchFamily="50" charset="-127"/>
              <a:cs typeface="Pretendard" panose="02000503000000020004" pitchFamily="50" charset="-127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0E96FF3F-ECD4-F55B-6471-C860CA567D1E}"/>
              </a:ext>
            </a:extLst>
          </p:cNvPr>
          <p:cNvGraphicFramePr>
            <a:graphicFrameLocks noGrp="1"/>
          </p:cNvGraphicFramePr>
          <p:nvPr/>
        </p:nvGraphicFramePr>
        <p:xfrm>
          <a:off x="1106906" y="1211354"/>
          <a:ext cx="7276699" cy="4007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7418">
                  <a:extLst>
                    <a:ext uri="{9D8B030D-6E8A-4147-A177-3AD203B41FA5}">
                      <a16:colId xmlns:a16="http://schemas.microsoft.com/office/drawing/2014/main" val="1954752293"/>
                    </a:ext>
                  </a:extLst>
                </a:gridCol>
                <a:gridCol w="5369281">
                  <a:extLst>
                    <a:ext uri="{9D8B030D-6E8A-4147-A177-3AD203B41FA5}">
                      <a16:colId xmlns:a16="http://schemas.microsoft.com/office/drawing/2014/main" val="933141142"/>
                    </a:ext>
                  </a:extLst>
                </a:gridCol>
              </a:tblGrid>
              <a:tr h="5724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Mgmt Items</a:t>
                      </a:r>
                      <a:endParaRPr lang="ko-KR" altLang="en-US" sz="1800" dirty="0"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04750" marR="204750" marT="111443" marB="111443"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Mgmt Technique</a:t>
                      </a:r>
                    </a:p>
                  </a:txBody>
                  <a:tcPr marL="204750" marR="204750" marT="111443" marB="11144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771668"/>
                  </a:ext>
                </a:extLst>
              </a:tr>
              <a:tr h="572464">
                <a:tc>
                  <a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Time (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일정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</a:t>
                      </a:r>
                    </a:p>
                  </a:txBody>
                  <a:tcPr marL="204750" marR="204750" marT="111443" marB="111443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Milestone, Activity; Gantt Chant, Task/Check list, Precedence</a:t>
                      </a:r>
                    </a:p>
                  </a:txBody>
                  <a:tcPr marL="204750" marR="204750" marT="111443" marB="1114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61950"/>
                  </a:ext>
                </a:extLst>
              </a:tr>
              <a:tr h="5724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Budget (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연구비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</a:t>
                      </a:r>
                      <a:endParaRPr lang="ko-KR" altLang="en-US" sz="1100" dirty="0"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04750" marR="204750" marT="111443" marB="111443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Not Managed, Input only, Lump-sum, 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연구비목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계정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별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기간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년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월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별</a:t>
                      </a:r>
                      <a:endParaRPr kumimoji="1" lang="en-US" altLang="ko-KR" sz="1100" kern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04750" marR="204750" marT="111443" marB="1114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554357"/>
                  </a:ext>
                </a:extLst>
              </a:tr>
              <a:tr h="5724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참여연구원</a:t>
                      </a:r>
                      <a:endParaRPr lang="ko-KR" altLang="en-US" sz="1100" dirty="0"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04750" marR="204750" marT="111443" marB="111443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참여여부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참여기간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참여율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투입 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MM, MH, 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담당 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Activity</a:t>
                      </a:r>
                    </a:p>
                  </a:txBody>
                  <a:tcPr marL="204750" marR="204750" marT="111443" marB="1114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001295"/>
                  </a:ext>
                </a:extLst>
              </a:tr>
              <a:tr h="5724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Knowledge (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문서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 </a:t>
                      </a:r>
                    </a:p>
                  </a:txBody>
                  <a:tcPr marL="204750" marR="204750" marT="111443" marB="111443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Company-wide Technology Category, Project, Activity, ..</a:t>
                      </a:r>
                    </a:p>
                  </a:txBody>
                  <a:tcPr marL="204750" marR="204750" marT="111443" marB="1114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837654"/>
                  </a:ext>
                </a:extLst>
              </a:tr>
              <a:tr h="5724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Issue &amp; Risk</a:t>
                      </a:r>
                    </a:p>
                  </a:txBody>
                  <a:tcPr marL="204750" marR="204750" marT="111443" marB="111443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Project/Activity, 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공유범위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중요도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긴급도</a:t>
                      </a:r>
                      <a:endParaRPr kumimoji="1" lang="en-US" altLang="ko-KR" sz="1100" kern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04750" marR="204750" marT="111443" marB="1114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82622"/>
                  </a:ext>
                </a:extLst>
              </a:tr>
              <a:tr h="5724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Others</a:t>
                      </a:r>
                    </a:p>
                  </a:txBody>
                  <a:tcPr marL="204750" marR="204750" marT="111443" marB="111443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Strategy Alignment, PRM, TRM, Project Hierarchy, ..</a:t>
                      </a:r>
                      <a:endParaRPr lang="ko-KR" altLang="en-US" sz="1100" dirty="0"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04750" marR="204750" marT="111443" marB="1114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07058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61CB1DD-6A66-E99C-3D7E-AAFCD0484B40}"/>
              </a:ext>
            </a:extLst>
          </p:cNvPr>
          <p:cNvSpPr txBox="1"/>
          <p:nvPr/>
        </p:nvSpPr>
        <p:spPr>
          <a:xfrm>
            <a:off x="120354" y="224453"/>
            <a:ext cx="4073295" cy="400110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Project Management  </a:t>
            </a:r>
            <a:r>
              <a:rPr lang="en-US" altLang="ko-KR" dirty="0">
                <a:ea typeface="+mj-ea"/>
              </a:rPr>
              <a:t>Technique</a:t>
            </a:r>
            <a:endParaRPr lang="ko-KR" altLang="en-US" sz="2000" dirty="0">
              <a:ea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3E4BD63-EAF5-6E37-FBF2-39DCB64C2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60309" y="6589068"/>
            <a:ext cx="335348" cy="230832"/>
          </a:xfrm>
        </p:spPr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8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403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5169060" y="5944617"/>
            <a:ext cx="251992" cy="230832"/>
          </a:xfrm>
        </p:spPr>
        <p:txBody>
          <a:bodyPr/>
          <a:lstStyle/>
          <a:p>
            <a:fld id="{0F66AB27-0403-4DED-973C-4CEEB23572F6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E00A99-8AC5-D406-F4EC-1088AD8134DF}"/>
              </a:ext>
            </a:extLst>
          </p:cNvPr>
          <p:cNvSpPr txBox="1"/>
          <p:nvPr/>
        </p:nvSpPr>
        <p:spPr>
          <a:xfrm>
            <a:off x="0" y="642938"/>
            <a:ext cx="1358770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63" b="1" dirty="0"/>
              <a:t>Project Types</a:t>
            </a:r>
            <a:endParaRPr lang="ko-KR" altLang="en-US" sz="1463" b="1" dirty="0"/>
          </a:p>
        </p:txBody>
      </p:sp>
      <p:sp>
        <p:nvSpPr>
          <p:cNvPr id="5" name="실행 단추: 뒤로 또는 앞으로 이동 4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2BBFA171-2DB9-E010-C12B-DA1B46E6291A}"/>
              </a:ext>
            </a:extLst>
          </p:cNvPr>
          <p:cNvSpPr/>
          <p:nvPr/>
        </p:nvSpPr>
        <p:spPr>
          <a:xfrm>
            <a:off x="9410700" y="656675"/>
            <a:ext cx="495300" cy="410170"/>
          </a:xfrm>
          <a:prstGeom prst="actionButtonBackPrevious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001">
            <a:schemeClr val="lt2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023038-959B-6807-7A14-D9ED6E0E2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262" y="5984933"/>
            <a:ext cx="736565" cy="230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F2DED2-0882-174C-2BA9-03F9FE288752}"/>
              </a:ext>
            </a:extLst>
          </p:cNvPr>
          <p:cNvSpPr txBox="1"/>
          <p:nvPr/>
        </p:nvSpPr>
        <p:spPr>
          <a:xfrm>
            <a:off x="8757199" y="662673"/>
            <a:ext cx="615874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63" dirty="0"/>
              <a:t>[1/2]</a:t>
            </a:r>
            <a:endParaRPr lang="ko-KR" altLang="en-US" sz="1463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0E8C076-5796-909D-EEB3-35451FA71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42" y="1380797"/>
            <a:ext cx="7023562" cy="20482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3E6BA6D-CC5B-AA27-508E-ECDFCAACED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3033" y="3501476"/>
            <a:ext cx="7435318" cy="21762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3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2700">
          <a:solidFill>
            <a:schemeClr val="tx1"/>
          </a:solidFill>
        </a:ln>
      </a:spPr>
      <a:bodyPr rtlCol="0" anchor="ctr"/>
      <a:lstStyle>
        <a:defPPr algn="ctr">
          <a:defRPr sz="1100" b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tailEnd type="non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pub 돋움">
      <a:majorFont>
        <a:latin typeface="KoPub돋움체 Bold"/>
        <a:ea typeface="KoPub돋움체 Bold"/>
        <a:cs typeface=""/>
      </a:majorFont>
      <a:minorFont>
        <a:latin typeface="KoPub돋움체 Light"/>
        <a:ea typeface="KoPub돋움체 Light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DEAE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pc="-60" dirty="0" err="1" smtClean="0">
            <a:ln>
              <a:solidFill>
                <a:schemeClr val="accent1">
                  <a:alpha val="0"/>
                </a:schemeClr>
              </a:solidFill>
            </a:ln>
            <a:solidFill>
              <a:schemeClr val="tx1">
                <a:lumMod val="85000"/>
                <a:lumOff val="15000"/>
              </a:schemeClr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InC Standard 14">
    <a:dk1>
      <a:srgbClr val="3F3F3F"/>
    </a:dk1>
    <a:lt1>
      <a:srgbClr val="FFFFFF"/>
    </a:lt1>
    <a:dk2>
      <a:srgbClr val="86C100"/>
    </a:dk2>
    <a:lt2>
      <a:srgbClr val="336600"/>
    </a:lt2>
    <a:accent1>
      <a:srgbClr val="86C100"/>
    </a:accent1>
    <a:accent2>
      <a:srgbClr val="FF6400"/>
    </a:accent2>
    <a:accent3>
      <a:srgbClr val="FFFFFF"/>
    </a:accent3>
    <a:accent4>
      <a:srgbClr val="343434"/>
    </a:accent4>
    <a:accent5>
      <a:srgbClr val="C3DDAA"/>
    </a:accent5>
    <a:accent6>
      <a:srgbClr val="E75A00"/>
    </a:accent6>
    <a:hlink>
      <a:srgbClr val="FCC917"/>
    </a:hlink>
    <a:folHlink>
      <a:srgbClr val="00A2DF"/>
    </a:folHlink>
  </a:clrScheme>
</a:themeOverride>
</file>

<file path=ppt/theme/themeOverride2.xml><?xml version="1.0" encoding="utf-8"?>
<a:themeOverride xmlns:a="http://schemas.openxmlformats.org/drawingml/2006/main">
  <a:clrScheme name="InC Standard 14">
    <a:dk1>
      <a:srgbClr val="3F3F3F"/>
    </a:dk1>
    <a:lt1>
      <a:srgbClr val="FFFFFF"/>
    </a:lt1>
    <a:dk2>
      <a:srgbClr val="86C100"/>
    </a:dk2>
    <a:lt2>
      <a:srgbClr val="336600"/>
    </a:lt2>
    <a:accent1>
      <a:srgbClr val="86C100"/>
    </a:accent1>
    <a:accent2>
      <a:srgbClr val="FF6400"/>
    </a:accent2>
    <a:accent3>
      <a:srgbClr val="FFFFFF"/>
    </a:accent3>
    <a:accent4>
      <a:srgbClr val="343434"/>
    </a:accent4>
    <a:accent5>
      <a:srgbClr val="C3DDAA"/>
    </a:accent5>
    <a:accent6>
      <a:srgbClr val="E75A00"/>
    </a:accent6>
    <a:hlink>
      <a:srgbClr val="FCC917"/>
    </a:hlink>
    <a:folHlink>
      <a:srgbClr val="00A2DF"/>
    </a:folHlink>
  </a:clrScheme>
</a:themeOverride>
</file>

<file path=ppt/theme/themeOverride3.xml><?xml version="1.0" encoding="utf-8"?>
<a:themeOverride xmlns:a="http://schemas.openxmlformats.org/drawingml/2006/main">
  <a:clrScheme name="InC Standard 14">
    <a:dk1>
      <a:srgbClr val="3F3F3F"/>
    </a:dk1>
    <a:lt1>
      <a:srgbClr val="FFFFFF"/>
    </a:lt1>
    <a:dk2>
      <a:srgbClr val="86C100"/>
    </a:dk2>
    <a:lt2>
      <a:srgbClr val="336600"/>
    </a:lt2>
    <a:accent1>
      <a:srgbClr val="86C100"/>
    </a:accent1>
    <a:accent2>
      <a:srgbClr val="FF6400"/>
    </a:accent2>
    <a:accent3>
      <a:srgbClr val="FFFFFF"/>
    </a:accent3>
    <a:accent4>
      <a:srgbClr val="343434"/>
    </a:accent4>
    <a:accent5>
      <a:srgbClr val="C3DDAA"/>
    </a:accent5>
    <a:accent6>
      <a:srgbClr val="E75A00"/>
    </a:accent6>
    <a:hlink>
      <a:srgbClr val="FCC917"/>
    </a:hlink>
    <a:folHlink>
      <a:srgbClr val="00A2D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7679</TotalTime>
  <Words>3411</Words>
  <Application>Microsoft Office PowerPoint</Application>
  <PresentationFormat>A4 용지(210x297mm)</PresentationFormat>
  <Paragraphs>795</Paragraphs>
  <Slides>55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55</vt:i4>
      </vt:variant>
    </vt:vector>
  </HeadingPairs>
  <TitlesOfParts>
    <vt:vector size="69" baseType="lpstr">
      <vt:lpstr>KoPub돋움체 Bold</vt:lpstr>
      <vt:lpstr>Pretendard</vt:lpstr>
      <vt:lpstr>굴림</vt:lpstr>
      <vt:lpstr>나눔스퀘어 Bold</vt:lpstr>
      <vt:lpstr>맑은 고딕</vt:lpstr>
      <vt:lpstr>맑은 고딕 (본문)</vt:lpstr>
      <vt:lpstr>휴먼모음T</vt:lpstr>
      <vt:lpstr>Arial</vt:lpstr>
      <vt:lpstr>Calibri</vt:lpstr>
      <vt:lpstr>Cambria</vt:lpstr>
      <vt:lpstr>Wingdings</vt:lpstr>
      <vt:lpstr>3_디자인 사용자 지정</vt:lpstr>
      <vt:lpstr>2_기본 디자인</vt:lpstr>
      <vt:lpstr>Office 테마</vt:lpstr>
      <vt:lpstr>R&amp;D PJ 관리 시스템 Overview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Dongkee Lee</dc:creator>
  <cp:lastModifiedBy>창범 김</cp:lastModifiedBy>
  <cp:revision>203</cp:revision>
  <cp:lastPrinted>2025-03-12T04:43:37Z</cp:lastPrinted>
  <dcterms:created xsi:type="dcterms:W3CDTF">2024-09-24T02:35:10Z</dcterms:created>
  <dcterms:modified xsi:type="dcterms:W3CDTF">2025-03-19T00:51:39Z</dcterms:modified>
</cp:coreProperties>
</file>